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71" r:id="rId5"/>
    <p:sldId id="257" r:id="rId6"/>
    <p:sldId id="267" r:id="rId7"/>
    <p:sldId id="263" r:id="rId8"/>
    <p:sldId id="261" r:id="rId9"/>
    <p:sldId id="269" r:id="rId10"/>
    <p:sldId id="268" r:id="rId11"/>
    <p:sldId id="270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AF40"/>
    <a:srgbClr val="F059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8" autoAdjust="0"/>
    <p:restoredTop sz="94660"/>
  </p:normalViewPr>
  <p:slideViewPr>
    <p:cSldViewPr>
      <p:cViewPr varScale="1">
        <p:scale>
          <a:sx n="109" d="100"/>
          <a:sy n="109" d="100"/>
        </p:scale>
        <p:origin x="-2130" y="-90"/>
      </p:cViewPr>
      <p:guideLst>
        <p:guide orient="horz" pos="1979"/>
        <p:guide pos="2880"/>
        <p:guide pos="5732"/>
        <p:guide pos="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20F4-BACA-40FD-A2B4-DA67CAB9946B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739D-E566-462D-B5A6-36503BD766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A748-D865-4011-A633-60F51E2DFE2E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A6E7-D30F-4916-90AB-D25EEEEA2D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EF18-D0F7-4165-A209-7AAEFEB4E125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CFD6-5D1F-4E2C-A31F-F2E7CF2067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36FB-C1DF-4991-849E-A9A4E2EFF613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DC0F-2B4D-43C5-9E2A-126DD8303B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2EFE-12B1-4E4A-8875-A5B20F984822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C654-1412-4D08-A710-0C1F4591E7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CD7A-0DAC-457E-AE91-6B6F60B87489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1F7F-9481-4ED0-A19A-4B252A82B5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D9D0-4B9C-4A4E-AB5C-EF4E90755459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441-745C-4D08-8902-580CEF4272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357F-C1BE-4019-B9DA-6F43C88A63CB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5CE2-D59E-411D-B6D1-2FE71AE3E2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C828-6A59-4C68-970F-80087DE87C73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00C2-7599-4792-A119-DB956D4676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96B4-4D62-4D58-8F91-AA8E009654DF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8EC-17D3-4E3F-9675-A3B17588BF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23BC-33FB-4136-A626-72CFE2582CFE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1EFD-7D02-4BB8-86ED-B4CCC5E242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34D5-5ECE-43AA-8E2E-EE940E582A48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550F-5843-4A4E-B66E-BE7E021DB2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0820-5E08-4D5C-B4C2-00EAAE5DBF53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DC44-E9C1-4AC8-932C-EE1C179B3D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4BB0-A18F-4185-BD05-9F247AEA8D57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DCB0-08D2-43D6-B976-0AF2625967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C9D-287C-4961-990B-D17244A31E07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B855-9CE7-4F59-87B4-1AFCCFAA0A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17CE-418F-4E9C-B862-758A1C4D8876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3514-63C1-40BF-A2DA-9CDBA94AD3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0394-FE48-44F0-89C2-C762249A2B9D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B221-4E5C-4E05-9306-A5138BF2CD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F1D5-937D-4A07-A75A-B509790C49CE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A4B1-2562-42F7-A952-55BCB31C64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0BD6-17B7-47AE-9FE7-47C9D2C5E21A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1F62-DE1A-4C49-BF3A-B93B0036C3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CCEA-D55D-4F6D-A137-5C6CF68843EB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236E-AAAF-47FE-81F3-C95CD237E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669B-F67A-45F8-82AA-969C58E08D1D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68BD-753E-48BB-97EE-ACEED8EC50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F54B-3A8B-418A-A8BB-B7784AA92507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0BB3-E421-45BB-9CA2-C48B4508AD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3ABFDB-85D2-4C7B-ABD1-E082EE8921C4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25938" y="6542088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78A430-A217-459C-800F-C123F18165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1" name="Picture 2" descr="C:\Users\inje\Desktop\c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6581775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89963" y="6630988"/>
            <a:ext cx="52863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직선 연결선 11"/>
          <p:cNvCxnSpPr/>
          <p:nvPr userDrawn="1"/>
        </p:nvCxnSpPr>
        <p:spPr>
          <a:xfrm>
            <a:off x="-1588" y="6572250"/>
            <a:ext cx="9137651" cy="0"/>
          </a:xfrm>
          <a:prstGeom prst="line">
            <a:avLst/>
          </a:prstGeom>
          <a:ln w="57150">
            <a:solidFill>
              <a:srgbClr val="F8A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-1588" y="6350"/>
            <a:ext cx="9137651" cy="376238"/>
          </a:xfrm>
          <a:prstGeom prst="rect">
            <a:avLst/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A2BEAB-32DA-4EBD-81F7-B40CBF95F36C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AA0503-9D7C-40A5-BF03-27437D82B7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sv.culture.go.k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222375" y="2386013"/>
            <a:ext cx="68135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kumimoji="0"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개인회원가입</a:t>
            </a:r>
            <a:r>
              <a:rPr kumimoji="0"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0"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그룹생성 </a:t>
            </a:r>
            <a:r>
              <a:rPr kumimoji="0"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kumimoji="0"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그룹회원가입 매뉴얼</a:t>
            </a:r>
            <a:endParaRPr kumimoji="0"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kumimoji="0"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kumimoji="0" lang="ko-KR" altLang="en-US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봉사자</a:t>
            </a:r>
            <a:r>
              <a:rPr kumimoji="0" lang="en-US" altLang="ko-KR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kumimoji="0" lang="ko-KR" altLang="en-US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개인</a:t>
            </a:r>
            <a:r>
              <a:rPr kumimoji="0" lang="en-US" altLang="ko-KR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0" lang="ko-KR" altLang="en-US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그룹</a:t>
            </a:r>
            <a:r>
              <a:rPr kumimoji="0" lang="en-US" altLang="ko-KR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kumimoji="0" lang="ko-KR" altLang="en-US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용</a:t>
            </a:r>
            <a:endParaRPr kumimoji="0" lang="ko-KR" altLang="en-US" sz="28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4" descr="D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5113"/>
            <a:ext cx="16557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모서리가 둥근 직사각형 3"/>
          <p:cNvSpPr/>
          <p:nvPr/>
        </p:nvSpPr>
        <p:spPr>
          <a:xfrm>
            <a:off x="55563" y="79375"/>
            <a:ext cx="9028112" cy="6702425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95300" y="765175"/>
            <a:ext cx="8137525" cy="0"/>
          </a:xfrm>
          <a:prstGeom prst="line">
            <a:avLst/>
          </a:prstGeom>
          <a:ln w="19050">
            <a:solidFill>
              <a:srgbClr val="F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39750" y="6237288"/>
            <a:ext cx="8135938" cy="0"/>
          </a:xfrm>
          <a:prstGeom prst="line">
            <a:avLst/>
          </a:prstGeom>
          <a:ln w="19050">
            <a:solidFill>
              <a:srgbClr val="F05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직사각형 11"/>
          <p:cNvSpPr>
            <a:spLocks noChangeArrowheads="1"/>
          </p:cNvSpPr>
          <p:nvPr/>
        </p:nvSpPr>
        <p:spPr bwMode="auto">
          <a:xfrm>
            <a:off x="1169988" y="6551613"/>
            <a:ext cx="7100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Copyright(c) 2013 Arts Council Korea All Rights Reserved.</a:t>
            </a:r>
            <a:endParaRPr lang="ko-KR" altLang="en-US" sz="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22238" y="134938"/>
            <a:ext cx="8894762" cy="6586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291" name="제목 1"/>
          <p:cNvSpPr txBox="1">
            <a:spLocks/>
          </p:cNvSpPr>
          <p:nvPr/>
        </p:nvSpPr>
        <p:spPr bwMode="auto">
          <a:xfrm>
            <a:off x="1150938" y="2565400"/>
            <a:ext cx="64627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ko-KR" altLang="en-US" sz="3600">
                <a:ea typeface="맑은 고딕" pitchFamily="50" charset="-127"/>
              </a:rPr>
              <a:t>▥ 그룹생성 만들기</a:t>
            </a:r>
            <a:endParaRPr kumimoji="0" lang="en-US" altLang="ko-KR" sz="3600">
              <a:ea typeface="맑은 고딕" pitchFamily="50" charset="-127"/>
            </a:endParaRPr>
          </a:p>
          <a:p>
            <a:pPr eaLnBrk="0" hangingPunct="0"/>
            <a:r>
              <a:rPr kumimoji="0" lang="ko-KR" altLang="en-US" sz="3600">
                <a:ea typeface="맑은 고딕" pitchFamily="50" charset="-127"/>
              </a:rPr>
              <a:t>▥ 그룹회원 승인하기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03250"/>
            <a:ext cx="4949825" cy="391953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350" y="47625"/>
            <a:ext cx="2287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4. </a:t>
            </a:r>
            <a:r>
              <a:rPr kumimoji="0" lang="ko-KR" altLang="en-US" sz="1600" b="1">
                <a:ea typeface="맑은 고딕" pitchFamily="50" charset="-127"/>
              </a:rPr>
              <a:t>그룹생성 하는 방법 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3671888" y="577850"/>
            <a:ext cx="387350" cy="16986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82938" y="719138"/>
            <a:ext cx="876300" cy="2778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회원가입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]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562350" y="611188"/>
            <a:ext cx="217488" cy="215900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1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9375" y="4921250"/>
            <a:ext cx="9004300" cy="306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5128" name="TextBox 5"/>
          <p:cNvSpPr txBox="1">
            <a:spLocks noChangeArrowheads="1"/>
          </p:cNvSpPr>
          <p:nvPr/>
        </p:nvSpPr>
        <p:spPr bwMode="auto">
          <a:xfrm>
            <a:off x="120650" y="5253038"/>
            <a:ext cx="895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① 회원가입을 클릭합니다</a:t>
            </a:r>
            <a:r>
              <a:rPr kumimoji="0" lang="en-US" altLang="ko-KR" sz="1200" dirty="0" smtClean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sz="1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② 회원가입을 할 수 있는 페이지로 이동됩니다</a:t>
            </a:r>
            <a:r>
              <a:rPr kumimoji="0" lang="en-US" altLang="ko-KR" sz="1200" dirty="0" smtClean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200" dirty="0" smtClean="0"/>
              <a:t>    </a:t>
            </a:r>
            <a:r>
              <a:rPr kumimoji="0" lang="ko-KR" altLang="en-US" sz="1200" dirty="0" smtClean="0"/>
              <a:t>그룹회원 가입 신청에서  </a:t>
            </a:r>
            <a:r>
              <a:rPr kumimoji="0" lang="en-US" altLang="ko-KR" sz="1200" dirty="0" smtClean="0"/>
              <a:t>“</a:t>
            </a:r>
            <a:r>
              <a:rPr kumimoji="0" lang="ko-KR" altLang="en-US" sz="1200" b="1" dirty="0" smtClean="0"/>
              <a:t>회원가입하기</a:t>
            </a:r>
            <a:r>
              <a:rPr kumimoji="0" lang="en-US" altLang="ko-KR" sz="1200" dirty="0" smtClean="0"/>
              <a:t>”</a:t>
            </a:r>
            <a:r>
              <a:rPr kumimoji="0" lang="ko-KR" altLang="en-US" sz="1200" dirty="0" smtClean="0"/>
              <a:t>버튼을 클릭합니다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sz="1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050" b="1" dirty="0" smtClean="0"/>
              <a:t>※ </a:t>
            </a:r>
            <a:r>
              <a:rPr kumimoji="0" lang="ko-KR" altLang="en-US" sz="1050" b="1" dirty="0" smtClean="0"/>
              <a:t>그룹생성은 개인회원에 가입되어 있어야만 가능합니다</a:t>
            </a:r>
            <a:r>
              <a:rPr kumimoji="0" lang="en-US" altLang="ko-KR" sz="1050" b="1" dirty="0" smtClean="0"/>
              <a:t>.</a:t>
            </a:r>
            <a:r>
              <a:rPr kumimoji="0" lang="en-US" altLang="ko-KR" sz="1200" dirty="0" smtClean="0"/>
              <a:t> </a:t>
            </a:r>
          </a:p>
        </p:txBody>
      </p:sp>
      <p:pic>
        <p:nvPicPr>
          <p:cNvPr id="71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557338"/>
            <a:ext cx="3700462" cy="2466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5032375" y="2746375"/>
            <a:ext cx="2663825" cy="1233488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332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63" y="2790825"/>
            <a:ext cx="23002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타원 12"/>
          <p:cNvSpPr/>
          <p:nvPr/>
        </p:nvSpPr>
        <p:spPr>
          <a:xfrm>
            <a:off x="6804025" y="2681288"/>
            <a:ext cx="217488" cy="219075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2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406" y="544592"/>
            <a:ext cx="3991546" cy="4261438"/>
            <a:chOff x="5067300" y="495300"/>
            <a:chExt cx="3919538" cy="4340225"/>
          </a:xfrm>
          <a:effectLst>
            <a:outerShdw blurRad="50800" dist="38100" dir="13500000" algn="br" rotWithShape="0">
              <a:schemeClr val="bg1">
                <a:lumMod val="50000"/>
                <a:alpha val="40000"/>
              </a:schemeClr>
            </a:outerShdw>
          </a:effectLst>
        </p:grpSpPr>
        <p:pic>
          <p:nvPicPr>
            <p:cNvPr id="819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495300"/>
              <a:ext cx="3862388" cy="434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103813" y="2814638"/>
              <a:ext cx="917575" cy="2222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067300" y="4092575"/>
              <a:ext cx="1152525" cy="2127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8235950" y="4516438"/>
              <a:ext cx="750888" cy="2825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79375" y="4921250"/>
            <a:ext cx="9004300" cy="306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20650" y="5253038"/>
            <a:ext cx="895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ea typeface="맑은 고딕" pitchFamily="50" charset="-127"/>
              </a:rPr>
              <a:t>③ 이용약관과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>
                <a:ea typeface="맑은 고딕" pitchFamily="50" charset="-127"/>
              </a:rPr>
              <a:t>개인정보처리방침을 확인합니다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ko-KR" altLang="en-US" sz="1200">
                <a:ea typeface="맑은 고딕" pitchFamily="50" charset="-127"/>
              </a:rPr>
              <a:t>④ </a:t>
            </a:r>
            <a:r>
              <a:rPr kumimoji="0" lang="en-US" altLang="ko-KR" sz="1200">
                <a:ea typeface="맑은 고딕" pitchFamily="50" charset="-127"/>
              </a:rPr>
              <a:t>“</a:t>
            </a:r>
            <a:r>
              <a:rPr kumimoji="0" lang="ko-KR" altLang="en-US" sz="1200">
                <a:ea typeface="맑은 고딕" pitchFamily="50" charset="-127"/>
              </a:rPr>
              <a:t>이용약관에 동의합니다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>
                <a:ea typeface="맑은 고딕" pitchFamily="50" charset="-127"/>
              </a:rPr>
              <a:t>개인정보 수집 및 이용에 동의합니다</a:t>
            </a:r>
            <a:r>
              <a:rPr kumimoji="0" lang="en-US" altLang="ko-KR" sz="1200">
                <a:ea typeface="맑은 고딕" pitchFamily="50" charset="-127"/>
              </a:rPr>
              <a:t>”</a:t>
            </a:r>
            <a:r>
              <a:rPr kumimoji="0" lang="ko-KR" altLang="en-US" sz="1200">
                <a:ea typeface="맑은 고딕" pitchFamily="50" charset="-127"/>
              </a:rPr>
              <a:t> 체크한 후 </a:t>
            </a:r>
            <a:r>
              <a:rPr kumimoji="0" lang="ko-KR" altLang="en-US" sz="1200" b="1">
                <a:ea typeface="맑은 고딕" pitchFamily="50" charset="-127"/>
              </a:rPr>
              <a:t>회원가입하기</a:t>
            </a:r>
            <a:r>
              <a:rPr kumimoji="0" lang="ko-KR" altLang="en-US" sz="1200">
                <a:ea typeface="맑은 고딕" pitchFamily="50" charset="-127"/>
              </a:rPr>
              <a:t> 버튼을 클릭합니다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ko-KR" altLang="en-US" sz="1200">
                <a:ea typeface="맑은 고딕" pitchFamily="50" charset="-127"/>
              </a:rPr>
              <a:t>⑤ 휴대폰 인증 또는 공공아이핀을 </a:t>
            </a:r>
            <a:r>
              <a:rPr kumimoji="0" lang="en-US" altLang="ko-KR" sz="1200">
                <a:ea typeface="맑은 고딕" pitchFamily="50" charset="-127"/>
              </a:rPr>
              <a:t>(G-pin) </a:t>
            </a:r>
            <a:r>
              <a:rPr kumimoji="0" lang="ko-KR" altLang="en-US" sz="1200">
                <a:ea typeface="맑은 고딕" pitchFamily="50" charset="-127"/>
              </a:rPr>
              <a:t>인증을 통해 본인인증을 진행합니다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  <a:p>
            <a:r>
              <a:rPr kumimoji="0" lang="en-US" altLang="ko-KR" sz="1200">
                <a:ea typeface="맑은 고딕" pitchFamily="50" charset="-127"/>
              </a:rPr>
              <a:t>    </a:t>
            </a:r>
            <a:r>
              <a:rPr kumimoji="0" lang="ko-KR" altLang="en-US" sz="1200" b="1">
                <a:ea typeface="맑은 고딕" pitchFamily="50" charset="-127"/>
              </a:rPr>
              <a:t>휴대폰 인증받기</a:t>
            </a:r>
            <a:r>
              <a:rPr kumimoji="0" lang="ko-KR" altLang="en-US" sz="1200">
                <a:ea typeface="맑은 고딕" pitchFamily="50" charset="-127"/>
              </a:rPr>
              <a:t>  또는 </a:t>
            </a:r>
            <a:r>
              <a:rPr kumimoji="0" lang="en-US" altLang="ko-KR" sz="1200" b="1">
                <a:ea typeface="맑은 고딕" pitchFamily="50" charset="-127"/>
              </a:rPr>
              <a:t>G-pin </a:t>
            </a:r>
            <a:r>
              <a:rPr kumimoji="0" lang="ko-KR" altLang="en-US" sz="1200" b="1">
                <a:ea typeface="맑은 고딕" pitchFamily="50" charset="-127"/>
              </a:rPr>
              <a:t>인증받기</a:t>
            </a:r>
            <a:r>
              <a:rPr kumimoji="0" lang="ko-KR" altLang="en-US" sz="1200">
                <a:ea typeface="맑은 고딕" pitchFamily="50" charset="-127"/>
              </a:rPr>
              <a:t> 버튼을 누르면 인증받기 창이 제공됩니다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4150" y="2798763"/>
            <a:ext cx="809625" cy="174625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0500" y="4044950"/>
            <a:ext cx="1131888" cy="23971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375025" y="4511675"/>
            <a:ext cx="763588" cy="23971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555875" y="2476500"/>
            <a:ext cx="217488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3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446338" y="3716338"/>
            <a:ext cx="217487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3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030663" y="4492625"/>
            <a:ext cx="217487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76"/>
          <a:stretch/>
        </p:blipFill>
        <p:spPr bwMode="auto">
          <a:xfrm>
            <a:off x="4597400" y="536575"/>
            <a:ext cx="4349750" cy="30194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모서리가 둥근 직사각형 25"/>
          <p:cNvSpPr/>
          <p:nvPr/>
        </p:nvSpPr>
        <p:spPr>
          <a:xfrm>
            <a:off x="4699000" y="2063750"/>
            <a:ext cx="1944688" cy="1365250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6713538" y="2063750"/>
            <a:ext cx="2090737" cy="1365250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4350" name="그룹 5"/>
          <p:cNvGrpSpPr>
            <a:grpSpLocks/>
          </p:cNvGrpSpPr>
          <p:nvPr/>
        </p:nvGrpSpPr>
        <p:grpSpPr bwMode="auto">
          <a:xfrm>
            <a:off x="5259388" y="3535363"/>
            <a:ext cx="1123950" cy="1327150"/>
            <a:chOff x="7146925" y="663575"/>
            <a:chExt cx="1581150" cy="1871663"/>
          </a:xfrm>
        </p:grpSpPr>
        <p:pic>
          <p:nvPicPr>
            <p:cNvPr id="143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1213" y="673100"/>
              <a:ext cx="1566862" cy="184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직사각형 30"/>
            <p:cNvSpPr/>
            <p:nvPr/>
          </p:nvSpPr>
          <p:spPr>
            <a:xfrm>
              <a:off x="7146925" y="663575"/>
              <a:ext cx="1576683" cy="1871663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 rot="20400000">
              <a:off x="7479680" y="1953142"/>
              <a:ext cx="908939" cy="1813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휴대폰 </a:t>
              </a:r>
              <a:r>
                <a:rPr kumimoji="0"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인증받기</a:t>
              </a:r>
              <a:endParaRPr kumimoji="0"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351" name="그룹 3"/>
          <p:cNvGrpSpPr>
            <a:grpSpLocks/>
          </p:cNvGrpSpPr>
          <p:nvPr/>
        </p:nvGrpSpPr>
        <p:grpSpPr bwMode="auto">
          <a:xfrm>
            <a:off x="7173913" y="3568700"/>
            <a:ext cx="1123950" cy="1309688"/>
            <a:chOff x="7145338" y="2643188"/>
            <a:chExt cx="1577975" cy="1970087"/>
          </a:xfrm>
        </p:grpSpPr>
        <p:pic>
          <p:nvPicPr>
            <p:cNvPr id="14357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5338" y="2649538"/>
              <a:ext cx="1577975" cy="196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직사각형 34"/>
            <p:cNvSpPr/>
            <p:nvPr/>
          </p:nvSpPr>
          <p:spPr>
            <a:xfrm>
              <a:off x="7145338" y="2643188"/>
              <a:ext cx="1577975" cy="1970087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 rot="20400000">
              <a:off x="7571034" y="3724945"/>
              <a:ext cx="913799" cy="2244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마이핀</a:t>
              </a:r>
              <a:r>
                <a:rPr kumimoji="0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kumimoji="0"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인증받기</a:t>
              </a:r>
              <a:endParaRPr kumimoji="0"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>
            <a:off x="6554788" y="268922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5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884238" y="2790825"/>
            <a:ext cx="217487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993775" y="4181475"/>
            <a:ext cx="217488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4356" name="TextBox 1"/>
          <p:cNvSpPr txBox="1">
            <a:spLocks noChangeArrowheads="1"/>
          </p:cNvSpPr>
          <p:nvPr/>
        </p:nvSpPr>
        <p:spPr bwMode="auto">
          <a:xfrm>
            <a:off x="6350" y="47625"/>
            <a:ext cx="2287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4. </a:t>
            </a:r>
            <a:r>
              <a:rPr kumimoji="0" lang="ko-KR" altLang="en-US" sz="1600" b="1">
                <a:ea typeface="맑은 고딕" pitchFamily="50" charset="-127"/>
              </a:rPr>
              <a:t>그룹생성 하는 방법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/>
          <p:cNvPicPr>
            <a:picLocks noChangeAspect="1" noChangeArrowheads="1"/>
          </p:cNvPicPr>
          <p:nvPr/>
        </p:nvPicPr>
        <p:blipFill rotWithShape="1">
          <a:blip r:embed="rId2" cstate="print"/>
          <a:srcRect b="23197"/>
          <a:stretch/>
        </p:blipFill>
        <p:spPr bwMode="auto">
          <a:xfrm>
            <a:off x="4689475" y="1757363"/>
            <a:ext cx="4275138" cy="2098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73025" y="4932363"/>
            <a:ext cx="9010650" cy="15986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9375" y="4945063"/>
            <a:ext cx="9004300" cy="306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0650" y="5276850"/>
            <a:ext cx="8953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ko-KR" altLang="en-US" sz="1200" dirty="0" smtClean="0">
                <a:ea typeface="맑은 고딕" pitchFamily="50" charset="-127"/>
              </a:rPr>
              <a:t>⑥ 본인인증이 완료된 후 </a:t>
            </a:r>
            <a:r>
              <a:rPr kumimoji="0" lang="ko-KR" altLang="en-US" sz="1200" dirty="0" err="1" smtClean="0">
                <a:ea typeface="맑은 고딕" pitchFamily="50" charset="-127"/>
              </a:rPr>
              <a:t>회원정보입력를</a:t>
            </a:r>
            <a:r>
              <a:rPr kumimoji="0" lang="ko-KR" altLang="en-US" sz="1200" dirty="0" smtClean="0">
                <a:ea typeface="맑은 고딕" pitchFamily="50" charset="-127"/>
              </a:rPr>
              <a:t> 입력합니다</a:t>
            </a:r>
            <a:r>
              <a:rPr kumimoji="0" lang="en-US" altLang="ko-KR" sz="1200" dirty="0" smtClean="0">
                <a:ea typeface="맑은 고딕" pitchFamily="50" charset="-127"/>
              </a:rPr>
              <a:t>. </a:t>
            </a:r>
            <a:r>
              <a:rPr kumimoji="0" lang="ko-KR" altLang="en-US" sz="1200" dirty="0" smtClean="0">
                <a:ea typeface="맑은 고딕" pitchFamily="50" charset="-127"/>
              </a:rPr>
              <a:t>회원가입 시</a:t>
            </a:r>
            <a:r>
              <a:rPr kumimoji="0" lang="en-US" altLang="ko-KR" sz="1200" dirty="0" smtClean="0">
                <a:ea typeface="맑은 고딕" pitchFamily="50" charset="-127"/>
              </a:rPr>
              <a:t>, </a:t>
            </a:r>
            <a:r>
              <a:rPr kumimoji="0" lang="ko-KR" altLang="en-US" sz="1200" dirty="0" smtClean="0"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ea typeface="맑은 고딕" pitchFamily="50" charset="-127"/>
              </a:rPr>
              <a:t>“ </a:t>
            </a:r>
            <a:r>
              <a:rPr kumimoji="0" lang="en-US" altLang="ko-KR" sz="1200" b="1" dirty="0" smtClean="0">
                <a:ea typeface="맑은 고딕" pitchFamily="50" charset="-127"/>
              </a:rPr>
              <a:t>* </a:t>
            </a:r>
            <a:r>
              <a:rPr kumimoji="0" lang="en-US" altLang="ko-KR" sz="1200" dirty="0" smtClean="0">
                <a:ea typeface="맑은 고딕" pitchFamily="50" charset="-127"/>
              </a:rPr>
              <a:t>”</a:t>
            </a:r>
            <a:r>
              <a:rPr kumimoji="0" lang="ko-KR" altLang="en-US" sz="1200" dirty="0" smtClean="0">
                <a:ea typeface="맑은 고딕" pitchFamily="50" charset="-127"/>
              </a:rPr>
              <a:t>표시는 필수 입력항목으로 꼭 기재하셔야 합니다</a:t>
            </a:r>
            <a:r>
              <a:rPr kumimoji="0" lang="en-US" altLang="ko-KR" sz="1200" dirty="0" smtClean="0">
                <a:ea typeface="맑은 고딕" pitchFamily="50" charset="-127"/>
              </a:rPr>
              <a:t>.</a:t>
            </a:r>
          </a:p>
          <a:p>
            <a:pPr eaLnBrk="1" hangingPunct="1">
              <a:defRPr/>
            </a:pPr>
            <a:r>
              <a:rPr kumimoji="0" lang="ko-KR" altLang="en-US" sz="1200" dirty="0" smtClean="0">
                <a:ea typeface="맑은 고딕" pitchFamily="50" charset="-127"/>
              </a:rPr>
              <a:t>⑦ 재능정보는 </a:t>
            </a:r>
            <a:r>
              <a:rPr kumimoji="0" lang="ko-KR" altLang="en-US" sz="1200" b="1" dirty="0" smtClean="0">
                <a:ea typeface="맑은 고딕" pitchFamily="50" charset="-127"/>
              </a:rPr>
              <a:t>활동하기 </a:t>
            </a:r>
            <a:r>
              <a:rPr kumimoji="0" lang="en-US" altLang="ko-KR" sz="1200" b="1" dirty="0" smtClean="0">
                <a:ea typeface="맑은 고딕" pitchFamily="50" charset="-127"/>
              </a:rPr>
              <a:t>&gt;</a:t>
            </a:r>
            <a:r>
              <a:rPr kumimoji="0" lang="ko-KR" altLang="en-US" sz="1200" b="1" dirty="0" smtClean="0">
                <a:ea typeface="맑은 고딕" pitchFamily="50" charset="-127"/>
              </a:rPr>
              <a:t>봉사자재능보기</a:t>
            </a:r>
            <a:r>
              <a:rPr kumimoji="0" lang="ko-KR" altLang="en-US" sz="1200" dirty="0" smtClean="0">
                <a:ea typeface="맑은 고딕" pitchFamily="50" charset="-127"/>
              </a:rPr>
              <a:t>에 재능사항이 공개됩니다</a:t>
            </a:r>
            <a:r>
              <a:rPr kumimoji="0" lang="en-US" altLang="ko-KR" sz="1200" dirty="0" smtClean="0">
                <a:ea typeface="맑은 고딕" pitchFamily="50" charset="-127"/>
              </a:rPr>
              <a:t>.</a:t>
            </a:r>
          </a:p>
          <a:p>
            <a:pPr eaLnBrk="1" hangingPunct="1">
              <a:defRPr/>
            </a:pPr>
            <a:r>
              <a:rPr kumimoji="0" lang="ko-KR" altLang="en-US" sz="1200" dirty="0" smtClean="0">
                <a:ea typeface="맑은 고딕" pitchFamily="50" charset="-127"/>
              </a:rPr>
              <a:t>⑧</a:t>
            </a:r>
            <a:r>
              <a:rPr kumimoji="0" lang="ko-KR" altLang="en-US" sz="1200" b="1" dirty="0" smtClean="0">
                <a:ea typeface="맑은 고딕" pitchFamily="50" charset="-127"/>
              </a:rPr>
              <a:t> 승인요청 버튼</a:t>
            </a:r>
            <a:r>
              <a:rPr kumimoji="0" lang="ko-KR" altLang="en-US" sz="1200" dirty="0" smtClean="0">
                <a:ea typeface="맑은 고딕" pitchFamily="50" charset="-127"/>
              </a:rPr>
              <a:t>을 누르면 회원가입이 완료됩니다</a:t>
            </a:r>
            <a:r>
              <a:rPr kumimoji="0" lang="en-US" altLang="ko-KR" sz="1200" dirty="0" smtClean="0">
                <a:ea typeface="맑은 고딕" pitchFamily="50" charset="-127"/>
              </a:rPr>
              <a:t>.</a:t>
            </a:r>
            <a:r>
              <a:rPr kumimoji="0" lang="en-US" altLang="ko-KR" sz="1200" b="1" dirty="0" smtClean="0">
                <a:ea typeface="맑은 고딕" pitchFamily="50" charset="-127"/>
              </a:rPr>
              <a:t> </a:t>
            </a:r>
          </a:p>
          <a:p>
            <a:pPr eaLnBrk="1" hangingPunct="1">
              <a:defRPr/>
            </a:pPr>
            <a:endParaRPr kumimoji="0" lang="en-US" altLang="ko-KR" sz="1200" b="1" dirty="0" smtClean="0">
              <a:ea typeface="맑은 고딕" pitchFamily="50" charset="-127"/>
            </a:endParaRPr>
          </a:p>
          <a:p>
            <a:pPr eaLnBrk="1" hangingPunct="1">
              <a:defRPr/>
            </a:pPr>
            <a:r>
              <a:rPr kumimoji="0" lang="en-US" altLang="ko-KR" sz="1050" b="1" dirty="0" smtClean="0">
                <a:ea typeface="맑은 고딕" pitchFamily="50" charset="-127"/>
              </a:rPr>
              <a:t>※ </a:t>
            </a:r>
            <a:r>
              <a:rPr kumimoji="0" lang="ko-KR" altLang="en-US" sz="1050" b="1" dirty="0" smtClean="0">
                <a:ea typeface="맑은 고딕" pitchFamily="50" charset="-127"/>
              </a:rPr>
              <a:t>단 관할 </a:t>
            </a:r>
            <a:r>
              <a:rPr kumimoji="0" lang="ko-KR" altLang="en-US" sz="1050" b="1" dirty="0" err="1" smtClean="0">
                <a:ea typeface="맑은 고딕" pitchFamily="50" charset="-127"/>
              </a:rPr>
              <a:t>인증활동처</a:t>
            </a:r>
            <a:r>
              <a:rPr kumimoji="0" lang="ko-KR" altLang="en-US" sz="1050" b="1" dirty="0" smtClean="0">
                <a:ea typeface="맑은 고딕" pitchFamily="50" charset="-127"/>
              </a:rPr>
              <a:t> </a:t>
            </a:r>
            <a:r>
              <a:rPr kumimoji="0" lang="ko-KR" altLang="en-US" sz="1050" b="1" dirty="0" smtClean="0">
                <a:ea typeface="맑은 고딕" pitchFamily="50" charset="-127"/>
              </a:rPr>
              <a:t>또는 </a:t>
            </a:r>
            <a:r>
              <a:rPr kumimoji="0" lang="ko-KR" altLang="en-US" sz="1050" b="1" dirty="0" err="1" smtClean="0">
                <a:ea typeface="맑은 고딕" pitchFamily="50" charset="-127"/>
              </a:rPr>
              <a:t>시군구지원센터의</a:t>
            </a:r>
            <a:r>
              <a:rPr kumimoji="0" lang="ko-KR" altLang="en-US" sz="1050" b="1" dirty="0" smtClean="0">
                <a:ea typeface="맑은 고딕" pitchFamily="50" charset="-127"/>
              </a:rPr>
              <a:t> </a:t>
            </a:r>
            <a:r>
              <a:rPr kumimoji="0" lang="ko-KR" altLang="en-US" sz="1050" b="1" dirty="0" smtClean="0">
                <a:ea typeface="맑은 고딕" pitchFamily="50" charset="-127"/>
              </a:rPr>
              <a:t>최종 승인 절차 가 있어야만 그룹활동이 가능합니다</a:t>
            </a:r>
            <a:r>
              <a:rPr kumimoji="0" lang="en-US" altLang="ko-KR" sz="1050" b="1" dirty="0" smtClean="0">
                <a:ea typeface="맑은 고딕" pitchFamily="50" charset="-127"/>
              </a:rPr>
              <a:t>. </a:t>
            </a:r>
            <a:endParaRPr kumimoji="0" lang="en-US" altLang="ko-KR" sz="1200" b="1" dirty="0">
              <a:ea typeface="맑은 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42988" y="237172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6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12088" y="3846513"/>
            <a:ext cx="720725" cy="231775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6007793" y="832320"/>
            <a:ext cx="2760412" cy="2022481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>
                <a:lumMod val="50000"/>
                <a:lumOff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608013"/>
            <a:ext cx="4535487" cy="3001962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타원 21"/>
          <p:cNvSpPr/>
          <p:nvPr/>
        </p:nvSpPr>
        <p:spPr>
          <a:xfrm>
            <a:off x="3924300" y="1412875"/>
            <a:ext cx="217488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6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783388" y="2520950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7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5373" name="TextBox 1"/>
          <p:cNvSpPr txBox="1">
            <a:spLocks noChangeArrowheads="1"/>
          </p:cNvSpPr>
          <p:nvPr/>
        </p:nvSpPr>
        <p:spPr bwMode="auto">
          <a:xfrm>
            <a:off x="6350" y="47625"/>
            <a:ext cx="2287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4. </a:t>
            </a:r>
            <a:r>
              <a:rPr kumimoji="0" lang="ko-KR" altLang="en-US" sz="1600" b="1">
                <a:ea typeface="맑은 고딕" pitchFamily="50" charset="-127"/>
              </a:rPr>
              <a:t>그룹생성 하는 방법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 cstate="print"/>
          <a:srcRect t="89413"/>
          <a:stretch/>
        </p:blipFill>
        <p:spPr bwMode="auto">
          <a:xfrm>
            <a:off x="4741863" y="3817938"/>
            <a:ext cx="4222750" cy="288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7769225" y="3856038"/>
            <a:ext cx="763588" cy="239712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8345488" y="376237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8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D:\정근영\02_문화체육자원봉사\07_산출물\IMG\로그인화면_그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163" y="908050"/>
            <a:ext cx="3654425" cy="259397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9375" y="5407025"/>
            <a:ext cx="8994775" cy="317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0650" y="5732463"/>
            <a:ext cx="895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ea typeface="맑은 고딕" pitchFamily="50" charset="-127"/>
              </a:rPr>
              <a:t>⑨ 회원가입 완료 후</a:t>
            </a:r>
            <a:r>
              <a:rPr kumimoji="0" lang="en-US" altLang="ko-KR" sz="1200">
                <a:ea typeface="맑은 고딕" pitchFamily="50" charset="-127"/>
              </a:rPr>
              <a:t>,</a:t>
            </a:r>
            <a:r>
              <a:rPr kumimoji="0" lang="ko-KR" altLang="en-US" sz="1200">
                <a:ea typeface="맑은 고딕" pitchFamily="50" charset="-127"/>
              </a:rPr>
              <a:t> </a:t>
            </a:r>
            <a:r>
              <a:rPr kumimoji="0" lang="ko-KR" altLang="en-US" sz="1200" b="1">
                <a:ea typeface="맑은 고딕" pitchFamily="50" charset="-127"/>
              </a:rPr>
              <a:t>로그인하기</a:t>
            </a:r>
            <a:r>
              <a:rPr kumimoji="0" lang="ko-KR" altLang="en-US" sz="1200">
                <a:ea typeface="맑은 고딕" pitchFamily="50" charset="-127"/>
              </a:rPr>
              <a:t> 버튼을 클릭합니다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ko-KR" altLang="en-US" sz="1200">
                <a:ea typeface="맑은 고딕" pitchFamily="50" charset="-127"/>
              </a:rPr>
              <a:t>⑩ 그룹을 선택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>
                <a:ea typeface="맑은 고딕" pitchFamily="50" charset="-127"/>
              </a:rPr>
              <a:t>아이디 패스워드를 입력 후 </a:t>
            </a:r>
            <a:r>
              <a:rPr kumimoji="0" lang="ko-KR" altLang="en-US" sz="1200" b="1">
                <a:ea typeface="맑은 고딕" pitchFamily="50" charset="-127"/>
              </a:rPr>
              <a:t>로그인</a:t>
            </a:r>
            <a:r>
              <a:rPr kumimoji="0" lang="ko-KR" altLang="en-US" sz="1200">
                <a:ea typeface="맑은 고딕" pitchFamily="50" charset="-127"/>
              </a:rPr>
              <a:t> 버튼을 누르면 사이트를 이용할 수 있습니다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  <a:p>
            <a:pPr>
              <a:buFont typeface="Arial" charset="0"/>
              <a:buNone/>
            </a:pPr>
            <a:r>
              <a:rPr kumimoji="0" lang="en-US" altLang="ko-KR" sz="1200">
                <a:ea typeface="맑은 고딕" pitchFamily="50" charset="-127"/>
              </a:rPr>
              <a:t> </a:t>
            </a:r>
          </a:p>
          <a:p>
            <a:pPr>
              <a:buFont typeface="Arial" charset="0"/>
              <a:buNone/>
            </a:pPr>
            <a:r>
              <a:rPr kumimoji="0" lang="en-US" altLang="ko-KR" sz="1000" b="1">
                <a:ea typeface="맑은 고딕" pitchFamily="50" charset="-127"/>
              </a:rPr>
              <a:t>※ </a:t>
            </a:r>
            <a:r>
              <a:rPr kumimoji="0" lang="ko-KR" altLang="en-US" sz="1000" b="1">
                <a:ea typeface="맑은 고딕" pitchFamily="50" charset="-127"/>
              </a:rPr>
              <a:t>단 관할 활동처 또는 시군구의 최종 승인 절차 가 있어야만 그룹활동이 가능합니다</a:t>
            </a:r>
            <a:r>
              <a:rPr kumimoji="0" lang="en-US" altLang="ko-KR" sz="1000" b="1">
                <a:ea typeface="맑은 고딕" pitchFamily="50" charset="-127"/>
              </a:rPr>
              <a:t>. </a:t>
            </a:r>
            <a:endParaRPr kumimoji="0" lang="en-US" altLang="ko-KR" sz="1100" b="1">
              <a:ea typeface="맑은 고딕" pitchFamily="50" charset="-127"/>
            </a:endParaRPr>
          </a:p>
          <a:p>
            <a:endParaRPr kumimoji="0" lang="en-US" altLang="ko-KR" sz="1200"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5773738" y="1846263"/>
            <a:ext cx="2327275" cy="863600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b="59444"/>
          <a:stretch/>
        </p:blipFill>
        <p:spPr bwMode="auto">
          <a:xfrm>
            <a:off x="161925" y="622300"/>
            <a:ext cx="4122738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타원 30"/>
          <p:cNvSpPr/>
          <p:nvPr/>
        </p:nvSpPr>
        <p:spPr>
          <a:xfrm>
            <a:off x="7991475" y="2132013"/>
            <a:ext cx="217488" cy="217487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10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38827"/>
            <a:ext cx="3577252" cy="2627321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>
                <a:lumMod val="50000"/>
                <a:lumOff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:\정근영\02_문화체육자원봉사\04_디자인\02_Sub\20141117\text_finishJoin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651000"/>
            <a:ext cx="4124325" cy="1166813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29514" t="82482" r="56561" b="8699"/>
          <a:stretch/>
        </p:blipFill>
        <p:spPr bwMode="auto">
          <a:xfrm>
            <a:off x="2224088" y="2546350"/>
            <a:ext cx="573087" cy="2159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6" name="그룹 1"/>
          <p:cNvGrpSpPr>
            <a:grpSpLocks/>
          </p:cNvGrpSpPr>
          <p:nvPr/>
        </p:nvGrpSpPr>
        <p:grpSpPr bwMode="auto">
          <a:xfrm>
            <a:off x="2168525" y="2506663"/>
            <a:ext cx="790575" cy="284162"/>
            <a:chOff x="2169020" y="2506227"/>
            <a:chExt cx="790576" cy="284163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2169020" y="2517339"/>
              <a:ext cx="682626" cy="273051"/>
            </a:xfrm>
            <a:prstGeom prst="roundRect">
              <a:avLst/>
            </a:prstGeom>
            <a:noFill/>
            <a:ln>
              <a:solidFill>
                <a:srgbClr val="F8AF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 bwMode="auto">
            <a:xfrm>
              <a:off x="2742109" y="2506227"/>
              <a:ext cx="217487" cy="217488"/>
            </a:xfrm>
            <a:prstGeom prst="ellipse">
              <a:avLst/>
            </a:prstGeom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800" b="1" dirty="0">
                  <a:solidFill>
                    <a:schemeClr val="bg1"/>
                  </a:solidFill>
                </a:rPr>
                <a:t>9</a:t>
              </a:r>
              <a:endParaRPr kumimoji="0" lang="ko-KR" alt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397" name="TextBox 1"/>
          <p:cNvSpPr txBox="1">
            <a:spLocks noChangeArrowheads="1"/>
          </p:cNvSpPr>
          <p:nvPr/>
        </p:nvSpPr>
        <p:spPr bwMode="auto">
          <a:xfrm>
            <a:off x="6350" y="47625"/>
            <a:ext cx="2287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4. </a:t>
            </a:r>
            <a:r>
              <a:rPr kumimoji="0" lang="ko-KR" altLang="en-US" sz="1600" b="1">
                <a:ea typeface="맑은 고딕" pitchFamily="50" charset="-127"/>
              </a:rPr>
              <a:t>그룹생성 하는 방법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375" y="4551363"/>
            <a:ext cx="8994775" cy="317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9375" y="4973638"/>
            <a:ext cx="89535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ea typeface="맑은 고딕" pitchFamily="50" charset="-127"/>
              </a:rPr>
              <a:t>관할 활동처 또는 시군구에 승인이 완료되었다면 그룹회원을 모집할 수 있습니다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  <a:p>
            <a:endParaRPr kumimoji="0" lang="en-US" altLang="ko-KR" sz="1200">
              <a:ea typeface="맑은 고딕" pitchFamily="50" charset="-127"/>
            </a:endParaRPr>
          </a:p>
          <a:p>
            <a:r>
              <a:rPr kumimoji="0" lang="ko-KR" altLang="en-US" sz="1200" b="1">
                <a:ea typeface="맑은 고딕" pitchFamily="50" charset="-127"/>
              </a:rPr>
              <a:t>   마이페이지 </a:t>
            </a:r>
            <a:r>
              <a:rPr kumimoji="0" lang="en-US" altLang="ko-KR" sz="1200" b="1">
                <a:ea typeface="맑은 고딕" pitchFamily="50" charset="-127"/>
              </a:rPr>
              <a:t>&gt; </a:t>
            </a:r>
            <a:r>
              <a:rPr kumimoji="0" lang="ko-KR" altLang="en-US" sz="1200" b="1">
                <a:ea typeface="맑은 고딕" pitchFamily="50" charset="-127"/>
              </a:rPr>
              <a:t>그룹관리</a:t>
            </a:r>
            <a:r>
              <a:rPr kumimoji="0" lang="ko-KR" altLang="en-US" sz="1200">
                <a:ea typeface="맑은 고딕" pitchFamily="50" charset="-127"/>
              </a:rPr>
              <a:t> 확인합니다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en-US" altLang="ko-KR" sz="1200">
                <a:ea typeface="맑은 고딕" pitchFamily="50" charset="-127"/>
              </a:rPr>
              <a:t>   </a:t>
            </a:r>
            <a:r>
              <a:rPr kumimoji="0" lang="ko-KR" altLang="en-US" sz="1200">
                <a:ea typeface="맑은 고딕" pitchFamily="50" charset="-127"/>
              </a:rPr>
              <a:t>그룹회원의 리스트에서</a:t>
            </a:r>
            <a:r>
              <a:rPr kumimoji="0" lang="en-US" altLang="ko-KR" sz="1200">
                <a:ea typeface="맑은 고딕" pitchFamily="50" charset="-127"/>
              </a:rPr>
              <a:t> </a:t>
            </a:r>
            <a:r>
              <a:rPr kumimoji="0" lang="ko-KR" altLang="en-US" sz="1200">
                <a:ea typeface="맑은 고딕" pitchFamily="50" charset="-127"/>
              </a:rPr>
              <a:t>상태를 확인합니다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  <a:r>
              <a:rPr kumimoji="0" lang="ko-KR" altLang="en-US" sz="1200">
                <a:ea typeface="맑은 고딕" pitchFamily="50" charset="-127"/>
              </a:rPr>
              <a:t> </a:t>
            </a:r>
            <a:endParaRPr kumimoji="0" lang="en-US" altLang="ko-KR" sz="1200">
              <a:ea typeface="맑은 고딕" pitchFamily="50" charset="-127"/>
            </a:endParaRPr>
          </a:p>
          <a:p>
            <a:r>
              <a:rPr kumimoji="0" lang="en-US" altLang="ko-KR" sz="1200">
                <a:ea typeface="맑은 고딕" pitchFamily="50" charset="-127"/>
              </a:rPr>
              <a:t>   </a:t>
            </a:r>
            <a:r>
              <a:rPr kumimoji="0" lang="ko-KR" altLang="en-US" sz="1200">
                <a:ea typeface="맑은 고딕" pitchFamily="50" charset="-127"/>
              </a:rPr>
              <a:t>체크박스 선택 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>
                <a:ea typeface="맑은 고딕" pitchFamily="50" charset="-127"/>
              </a:rPr>
              <a:t>승인 또는 거절 처리 하여주시면 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en-US" altLang="ko-KR" sz="1200">
                <a:ea typeface="맑은 고딕" pitchFamily="50" charset="-127"/>
              </a:rPr>
              <a:t>   (</a:t>
            </a:r>
            <a:r>
              <a:rPr kumimoji="0" lang="ko-KR" altLang="en-US" sz="1200">
                <a:ea typeface="맑은 고딕" pitchFamily="50" charset="-127"/>
              </a:rPr>
              <a:t>상태확인</a:t>
            </a:r>
            <a:r>
              <a:rPr kumimoji="0" lang="en-US" altLang="ko-KR" sz="1200">
                <a:ea typeface="맑은 고딕" pitchFamily="50" charset="-127"/>
              </a:rPr>
              <a:t>: </a:t>
            </a:r>
            <a:r>
              <a:rPr kumimoji="0" lang="ko-KR" altLang="en-US" sz="1200" b="1">
                <a:ea typeface="맑은 고딕" pitchFamily="50" charset="-127"/>
              </a:rPr>
              <a:t>활동중</a:t>
            </a:r>
            <a:r>
              <a:rPr kumimoji="0" lang="en-US" altLang="ko-KR" sz="1200">
                <a:ea typeface="맑은 고딕" pitchFamily="50" charset="-127"/>
              </a:rPr>
              <a:t>-</a:t>
            </a:r>
            <a:r>
              <a:rPr kumimoji="0" lang="ko-KR" altLang="en-US" sz="1200">
                <a:ea typeface="맑은 고딕" pitchFamily="50" charset="-127"/>
              </a:rPr>
              <a:t>그룹회원이 됨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 b="1">
                <a:ea typeface="맑은 고딕" pitchFamily="50" charset="-127"/>
              </a:rPr>
              <a:t>요청</a:t>
            </a:r>
            <a:r>
              <a:rPr kumimoji="0" lang="en-US" altLang="ko-KR" sz="1200">
                <a:ea typeface="맑은 고딕" pitchFamily="50" charset="-127"/>
              </a:rPr>
              <a:t>-</a:t>
            </a:r>
            <a:r>
              <a:rPr kumimoji="0" lang="ko-KR" altLang="en-US" sz="1200">
                <a:ea typeface="맑은 고딕" pitchFamily="50" charset="-127"/>
              </a:rPr>
              <a:t>그룹회원 요청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 b="1">
                <a:ea typeface="맑은 고딕" pitchFamily="50" charset="-127"/>
              </a:rPr>
              <a:t>거절</a:t>
            </a:r>
            <a:r>
              <a:rPr kumimoji="0" lang="en-US" altLang="ko-KR" sz="1200">
                <a:ea typeface="맑은 고딕" pitchFamily="50" charset="-127"/>
              </a:rPr>
              <a:t>-</a:t>
            </a:r>
            <a:r>
              <a:rPr kumimoji="0" lang="ko-KR" altLang="en-US" sz="1200">
                <a:ea typeface="맑은 고딕" pitchFamily="50" charset="-127"/>
              </a:rPr>
              <a:t>그룹회원거절이 됨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350" y="47625"/>
            <a:ext cx="2770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4. </a:t>
            </a:r>
            <a:r>
              <a:rPr kumimoji="0" lang="ko-KR" altLang="en-US" sz="1600" b="1">
                <a:ea typeface="맑은 고딕" pitchFamily="50" charset="-127"/>
              </a:rPr>
              <a:t>그룹회원 승인 하는 방법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93725"/>
            <a:ext cx="5761038" cy="274002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038" y="2709863"/>
            <a:ext cx="16605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863" y="1541463"/>
            <a:ext cx="165258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왼쪽 중괄호 2"/>
          <p:cNvSpPr/>
          <p:nvPr/>
        </p:nvSpPr>
        <p:spPr>
          <a:xfrm>
            <a:off x="1520825" y="2049463"/>
            <a:ext cx="147638" cy="695325"/>
          </a:xfrm>
          <a:prstGeom prst="leftBrace">
            <a:avLst/>
          </a:prstGeom>
          <a:ln w="19050">
            <a:solidFill>
              <a:srgbClr val="F8A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1619250" y="1592263"/>
            <a:ext cx="909638" cy="371475"/>
          </a:xfrm>
          <a:prstGeom prst="wedgeRoundRectCallout">
            <a:avLst>
              <a:gd name="adj1" fmla="val -31565"/>
              <a:gd name="adj2" fmla="val 69672"/>
              <a:gd name="adj3" fmla="val 16667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Step1</a:t>
            </a:r>
          </a:p>
          <a:p>
            <a:pPr>
              <a:defRPr/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체크박스 선택</a:t>
            </a: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1822450" y="3457575"/>
            <a:ext cx="1296988" cy="371475"/>
          </a:xfrm>
          <a:prstGeom prst="wedgeRoundRectCallout">
            <a:avLst>
              <a:gd name="adj1" fmla="val -27455"/>
              <a:gd name="adj2" fmla="val -88118"/>
              <a:gd name="adj3" fmla="val 16667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Step2</a:t>
            </a:r>
          </a:p>
          <a:p>
            <a:pPr>
              <a:defRPr/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승인 또는 거절 버튼 선택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576388" y="3038475"/>
            <a:ext cx="1025525" cy="34766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7858125" y="1592263"/>
            <a:ext cx="1008063" cy="371475"/>
          </a:xfrm>
          <a:prstGeom prst="wedgeRoundRectCallout">
            <a:avLst>
              <a:gd name="adj1" fmla="val -77422"/>
              <a:gd name="adj2" fmla="val 48155"/>
              <a:gd name="adj3" fmla="val 16667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승인 버튼 </a:t>
            </a:r>
            <a:r>
              <a:rPr lang="ko-KR" altLang="en-US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클릭시</a:t>
            </a:r>
            <a:endPara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7858125" y="2660650"/>
            <a:ext cx="1008063" cy="371475"/>
          </a:xfrm>
          <a:prstGeom prst="wedgeRoundRectCallout">
            <a:avLst>
              <a:gd name="adj1" fmla="val -77422"/>
              <a:gd name="adj2" fmla="val 48155"/>
              <a:gd name="adj3" fmla="val 16667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거절버튼 </a:t>
            </a:r>
            <a:r>
              <a:rPr lang="ko-KR" altLang="en-US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클릭시</a:t>
            </a:r>
            <a:endPara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345113" y="1952625"/>
            <a:ext cx="512762" cy="962025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5602288" y="1658938"/>
            <a:ext cx="396875" cy="304800"/>
          </a:xfrm>
          <a:prstGeom prst="wedgeRoundRectCallout">
            <a:avLst>
              <a:gd name="adj1" fmla="val -31565"/>
              <a:gd name="adj2" fmla="val 69672"/>
              <a:gd name="adj3" fmla="val 16667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</a:rPr>
              <a:t>확인</a:t>
            </a:r>
            <a:endPara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6350" y="47625"/>
            <a:ext cx="1455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1. </a:t>
            </a:r>
            <a:r>
              <a:rPr kumimoji="0" lang="ko-KR" altLang="en-US" sz="1600" b="1">
                <a:ea typeface="맑은 고딕" pitchFamily="50" charset="-127"/>
              </a:rPr>
              <a:t>시스템입문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011488" y="2359025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>
                <a:ea typeface="맑은 고딕" pitchFamily="50" charset="-127"/>
              </a:rPr>
              <a:t>인터넷  </a:t>
            </a:r>
            <a:r>
              <a:rPr kumimoji="0" lang="en-US" altLang="ko-KR">
                <a:ea typeface="맑은 고딕" pitchFamily="50" charset="-127"/>
              </a:rPr>
              <a:t>Explorer </a:t>
            </a:r>
            <a:r>
              <a:rPr kumimoji="0" lang="ko-KR" altLang="en-US">
                <a:ea typeface="맑은 고딕" pitchFamily="50" charset="-127"/>
              </a:rPr>
              <a:t>확인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438" y="4508500"/>
            <a:ext cx="9010650" cy="317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98425" y="4670425"/>
            <a:ext cx="8953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sz="1200">
              <a:ea typeface="맑은 고딕" pitchFamily="50" charset="-127"/>
            </a:endParaRPr>
          </a:p>
          <a:p>
            <a:r>
              <a:rPr kumimoji="0" lang="ko-KR" altLang="en-US" sz="1200">
                <a:ea typeface="맑은 고딕" pitchFamily="50" charset="-127"/>
              </a:rPr>
              <a:t>① 인터넷을 사용하기 위한 버전확인을 진행합니다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en-US" altLang="ko-KR" sz="1200">
                <a:ea typeface="맑은 고딕" pitchFamily="50" charset="-127"/>
              </a:rPr>
              <a:t>- </a:t>
            </a:r>
            <a:r>
              <a:rPr kumimoji="0" lang="ko-KR" altLang="en-US" sz="1200">
                <a:ea typeface="맑은 고딕" pitchFamily="50" charset="-127"/>
              </a:rPr>
              <a:t>도움말 </a:t>
            </a:r>
            <a:r>
              <a:rPr kumimoji="0" lang="en-US" altLang="ko-KR" sz="1200">
                <a:ea typeface="맑은 고딕" pitchFamily="50" charset="-127"/>
              </a:rPr>
              <a:t>&gt; Internet Explorer </a:t>
            </a:r>
            <a:r>
              <a:rPr kumimoji="0" lang="ko-KR" altLang="en-US" sz="1200">
                <a:ea typeface="맑은 고딕" pitchFamily="50" charset="-127"/>
              </a:rPr>
              <a:t>정보선택</a:t>
            </a:r>
            <a:endParaRPr kumimoji="0" lang="en-US" altLang="ko-KR" sz="1200">
              <a:ea typeface="맑은 고딕" pitchFamily="50" charset="-127"/>
            </a:endParaRPr>
          </a:p>
          <a:p>
            <a:r>
              <a:rPr kumimoji="0" lang="en-US" altLang="ko-KR" sz="1200">
                <a:ea typeface="맑은 고딕" pitchFamily="50" charset="-127"/>
              </a:rPr>
              <a:t>- </a:t>
            </a:r>
            <a:r>
              <a:rPr kumimoji="0" lang="ko-KR" altLang="en-US" sz="1200">
                <a:ea typeface="맑은 고딕" pitchFamily="50" charset="-127"/>
              </a:rPr>
              <a:t>버전 정보확인</a:t>
            </a:r>
            <a:endParaRPr kumimoji="0" lang="en-US" altLang="ko-KR" sz="1200">
              <a:ea typeface="맑은 고딕" pitchFamily="50" charset="-127"/>
            </a:endParaRPr>
          </a:p>
          <a:p>
            <a:endParaRPr kumimoji="0" lang="en-US" altLang="ko-KR" sz="1200">
              <a:ea typeface="맑은 고딕" pitchFamily="50" charset="-127"/>
            </a:endParaRPr>
          </a:p>
          <a:p>
            <a:r>
              <a:rPr kumimoji="0" lang="en-US" altLang="ko-KR" sz="1000" b="1">
                <a:ea typeface="맑은 고딕" pitchFamily="50" charset="-127"/>
              </a:rPr>
              <a:t>※ </a:t>
            </a:r>
            <a:r>
              <a:rPr kumimoji="0" lang="ko-KR" altLang="en-US" sz="1000" b="1">
                <a:ea typeface="맑은 고딕" pitchFamily="50" charset="-127"/>
              </a:rPr>
              <a:t>본 시스템은 익스플로우 버전 </a:t>
            </a:r>
            <a:r>
              <a:rPr kumimoji="0" lang="en-US" altLang="ko-KR" sz="1000" b="1">
                <a:ea typeface="맑은 고딕" pitchFamily="50" charset="-127"/>
              </a:rPr>
              <a:t>8</a:t>
            </a:r>
            <a:r>
              <a:rPr kumimoji="0" lang="ko-KR" altLang="en-US" sz="1000" b="1">
                <a:ea typeface="맑은 고딕" pitchFamily="50" charset="-127"/>
              </a:rPr>
              <a:t>부터 시스템 사용이 가능합니다</a:t>
            </a:r>
            <a:r>
              <a:rPr kumimoji="0" lang="en-US" altLang="ko-KR" sz="1000" b="1">
                <a:ea typeface="맑은 고딕" pitchFamily="50" charset="-127"/>
              </a:rPr>
              <a:t>. 6,7 </a:t>
            </a:r>
            <a:r>
              <a:rPr kumimoji="0" lang="ko-KR" altLang="en-US" sz="1000" b="1">
                <a:ea typeface="맑은 고딕" pitchFamily="50" charset="-127"/>
              </a:rPr>
              <a:t>버전인 경우 새로운 </a:t>
            </a:r>
            <a:r>
              <a:rPr kumimoji="0" lang="en-US" altLang="ko-KR" sz="1000" b="1">
                <a:ea typeface="맑은 고딕" pitchFamily="50" charset="-127"/>
              </a:rPr>
              <a:t>8</a:t>
            </a:r>
            <a:r>
              <a:rPr kumimoji="0" lang="ko-KR" altLang="en-US" sz="1000" b="1">
                <a:ea typeface="맑은 고딕" pitchFamily="50" charset="-127"/>
              </a:rPr>
              <a:t>이상의 버전으로 다운로드 받아 </a:t>
            </a:r>
            <a:endParaRPr kumimoji="0" lang="en-US" altLang="ko-KR" sz="1000" b="1">
              <a:ea typeface="맑은 고딕" pitchFamily="50" charset="-127"/>
            </a:endParaRPr>
          </a:p>
          <a:p>
            <a:r>
              <a:rPr kumimoji="0" lang="en-US" altLang="ko-KR" sz="1000" b="1">
                <a:ea typeface="맑은 고딕" pitchFamily="50" charset="-127"/>
              </a:rPr>
              <a:t>   </a:t>
            </a:r>
            <a:r>
              <a:rPr kumimoji="0" lang="ko-KR" altLang="en-US" sz="1000" b="1">
                <a:ea typeface="맑은 고딕" pitchFamily="50" charset="-127"/>
              </a:rPr>
              <a:t>업데이트 하여 주시기 바랍니다</a:t>
            </a:r>
            <a:r>
              <a:rPr kumimoji="0" lang="en-US" altLang="ko-KR" sz="1000" b="1">
                <a:ea typeface="맑은 고딕" pitchFamily="50" charset="-127"/>
              </a:rPr>
              <a:t>. </a:t>
            </a:r>
          </a:p>
          <a:p>
            <a:r>
              <a:rPr kumimoji="0" lang="en-US" altLang="ko-KR" sz="1000" b="1">
                <a:ea typeface="맑은 고딕" pitchFamily="50" charset="-127"/>
              </a:rPr>
              <a:t>   </a:t>
            </a:r>
            <a:r>
              <a:rPr kumimoji="0" lang="ko-KR" altLang="en-US" sz="1000" b="1">
                <a:ea typeface="맑은 고딕" pitchFamily="50" charset="-127"/>
              </a:rPr>
              <a:t>인터넷 익스플로우를 사용하기 힘드신 경우 크롬 또는 파이어폭스 브라우저를 사용하여 이용해 주시기 바랍니다</a:t>
            </a:r>
            <a:r>
              <a:rPr kumimoji="0" lang="en-US" altLang="ko-KR" sz="1000" b="1">
                <a:ea typeface="맑은 고딕" pitchFamily="50" charset="-127"/>
              </a:rPr>
              <a:t>. </a:t>
            </a:r>
          </a:p>
          <a:p>
            <a:endParaRPr kumimoji="0" lang="en-US" altLang="ko-KR" sz="1200" b="1">
              <a:ea typeface="맑은 고딕" pitchFamily="50" charset="-127"/>
            </a:endParaRPr>
          </a:p>
          <a:p>
            <a:r>
              <a:rPr kumimoji="0" lang="ko-KR" altLang="en-US" sz="1200">
                <a:ea typeface="맑은 고딕" pitchFamily="50" charset="-127"/>
              </a:rPr>
              <a:t>② 인터넷 주소창에  문화체육자원봉사 사이트 </a:t>
            </a:r>
            <a:r>
              <a:rPr kumimoji="0" lang="en-US" altLang="ko-KR" sz="1200">
                <a:ea typeface="맑은 고딕" pitchFamily="50" charset="-127"/>
              </a:rPr>
              <a:t>URL </a:t>
            </a:r>
            <a:r>
              <a:rPr kumimoji="0" lang="en-US" altLang="ko-KR" sz="1200">
                <a:ea typeface="맑은 고딕" pitchFamily="50" charset="-127"/>
                <a:hlinkClick r:id="rId2"/>
              </a:rPr>
              <a:t>http://csv.culture.go.kr </a:t>
            </a:r>
            <a:r>
              <a:rPr kumimoji="0" lang="ko-KR" altLang="en-US" sz="1200">
                <a:ea typeface="맑은 고딕" pitchFamily="50" charset="-127"/>
              </a:rPr>
              <a:t>을 입력하여 시스템에 접속합니다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879475"/>
            <a:ext cx="3973513" cy="147955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7388" y="1495425"/>
            <a:ext cx="2857500" cy="2281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466850" y="1135063"/>
            <a:ext cx="320675" cy="122237"/>
          </a:xfrm>
          <a:prstGeom prst="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1" name="꺾인 연결선 10"/>
          <p:cNvCxnSpPr>
            <a:stCxn id="10" idx="2"/>
          </p:cNvCxnSpPr>
          <p:nvPr/>
        </p:nvCxnSpPr>
        <p:spPr>
          <a:xfrm rot="16200000" flipH="1">
            <a:off x="1691481" y="1193007"/>
            <a:ext cx="1471613" cy="1600200"/>
          </a:xfrm>
          <a:prstGeom prst="bentConnector2">
            <a:avLst/>
          </a:prstGeom>
          <a:ln>
            <a:solidFill>
              <a:srgbClr val="F8AF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3825" y="133350"/>
            <a:ext cx="8896350" cy="6586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23" name="제목 1"/>
          <p:cNvSpPr>
            <a:spLocks noGrp="1"/>
          </p:cNvSpPr>
          <p:nvPr>
            <p:ph type="title" idx="4294967295"/>
          </p:nvPr>
        </p:nvSpPr>
        <p:spPr bwMode="auto">
          <a:xfrm>
            <a:off x="1187450" y="2349500"/>
            <a:ext cx="6462713" cy="1362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ko-KR" altLang="en-US" sz="3600" smtClean="0"/>
              <a:t>▥ 개인회원 가입하기</a:t>
            </a:r>
            <a:r>
              <a:rPr lang="en-US" altLang="ko-KR" sz="3600" smtClean="0"/>
              <a:t/>
            </a:r>
            <a:br>
              <a:rPr lang="en-US" altLang="ko-KR" sz="3600" smtClean="0"/>
            </a:br>
            <a:r>
              <a:rPr lang="ko-KR" altLang="en-US" sz="3600" smtClean="0"/>
              <a:t>▥ 그룹회원가입하기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03250"/>
            <a:ext cx="4949825" cy="391953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350" y="47625"/>
            <a:ext cx="318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2. </a:t>
            </a:r>
            <a:r>
              <a:rPr kumimoji="0" lang="ko-KR" altLang="en-US" sz="1600" b="1">
                <a:ea typeface="맑은 고딕" pitchFamily="50" charset="-127"/>
              </a:rPr>
              <a:t>개인회원 회원가입 하는 방법 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3671888" y="577850"/>
            <a:ext cx="387350" cy="16986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82938" y="719138"/>
            <a:ext cx="876300" cy="2778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회원가입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]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562350" y="611188"/>
            <a:ext cx="217488" cy="215900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1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9375" y="4921250"/>
            <a:ext cx="9004300" cy="306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120650" y="5253038"/>
            <a:ext cx="895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ea typeface="맑은 고딕" pitchFamily="50" charset="-127"/>
              </a:rPr>
              <a:t>① 회원가입을 클릭합니다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  <a:p>
            <a:endParaRPr kumimoji="0" lang="en-US" altLang="ko-KR" sz="1200">
              <a:ea typeface="맑은 고딕" pitchFamily="50" charset="-127"/>
            </a:endParaRPr>
          </a:p>
          <a:p>
            <a:r>
              <a:rPr kumimoji="0" lang="ko-KR" altLang="en-US" sz="1200">
                <a:ea typeface="맑은 고딕" pitchFamily="50" charset="-127"/>
              </a:rPr>
              <a:t>② 회원가입을 할 수 있는 페이지로 이동됩니다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  <a:p>
            <a:r>
              <a:rPr kumimoji="0" lang="en-US" altLang="ko-KR" sz="1200">
                <a:ea typeface="맑은 고딕" pitchFamily="50" charset="-127"/>
              </a:rPr>
              <a:t>    </a:t>
            </a:r>
            <a:r>
              <a:rPr kumimoji="0" lang="ko-KR" altLang="en-US" sz="1200">
                <a:ea typeface="맑은 고딕" pitchFamily="50" charset="-127"/>
              </a:rPr>
              <a:t>자원봉사자 회원가입 신청에서  </a:t>
            </a:r>
            <a:r>
              <a:rPr kumimoji="0" lang="en-US" altLang="ko-KR" sz="1200">
                <a:ea typeface="맑은 고딕" pitchFamily="50" charset="-127"/>
              </a:rPr>
              <a:t>“</a:t>
            </a:r>
            <a:r>
              <a:rPr kumimoji="0" lang="ko-KR" altLang="en-US" sz="1200" b="1">
                <a:ea typeface="맑은 고딕" pitchFamily="50" charset="-127"/>
              </a:rPr>
              <a:t>회원가입하기</a:t>
            </a:r>
            <a:r>
              <a:rPr kumimoji="0" lang="en-US" altLang="ko-KR" sz="1200">
                <a:ea typeface="맑은 고딕" pitchFamily="50" charset="-127"/>
              </a:rPr>
              <a:t>”</a:t>
            </a:r>
            <a:r>
              <a:rPr kumimoji="0" lang="ko-KR" altLang="en-US" sz="1200">
                <a:ea typeface="맑은 고딕" pitchFamily="50" charset="-127"/>
              </a:rPr>
              <a:t>버튼을 클릭합니다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</p:txBody>
      </p:sp>
      <p:pic>
        <p:nvPicPr>
          <p:cNvPr id="71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557338"/>
            <a:ext cx="3700462" cy="2466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3" cstate="print"/>
          <a:srcRect l="503" t="27521" r="49497" b="36133"/>
          <a:stretch/>
        </p:blipFill>
        <p:spPr bwMode="auto">
          <a:xfrm>
            <a:off x="5116513" y="1916113"/>
            <a:ext cx="2674937" cy="12969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5113338" y="1841500"/>
            <a:ext cx="2771775" cy="1443038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804025" y="2681288"/>
            <a:ext cx="217488" cy="219075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2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8406" y="544592"/>
            <a:ext cx="3991546" cy="4261438"/>
            <a:chOff x="5067300" y="495300"/>
            <a:chExt cx="3919538" cy="4340225"/>
          </a:xfrm>
          <a:effectLst>
            <a:outerShdw blurRad="50800" dist="38100" dir="13500000" algn="br" rotWithShape="0">
              <a:schemeClr val="bg1">
                <a:lumMod val="50000"/>
                <a:alpha val="40000"/>
              </a:schemeClr>
            </a:outerShdw>
          </a:effectLst>
        </p:grpSpPr>
        <p:pic>
          <p:nvPicPr>
            <p:cNvPr id="819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495300"/>
              <a:ext cx="3862388" cy="434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103813" y="2814638"/>
              <a:ext cx="917575" cy="2222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067300" y="4092575"/>
              <a:ext cx="1152525" cy="2127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8235950" y="4516438"/>
              <a:ext cx="750888" cy="2825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79375" y="4921250"/>
            <a:ext cx="9004300" cy="306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20650" y="5253038"/>
            <a:ext cx="895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ea typeface="맑은 고딕" pitchFamily="50" charset="-127"/>
              </a:rPr>
              <a:t>③ 이용약관과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>
                <a:ea typeface="맑은 고딕" pitchFamily="50" charset="-127"/>
              </a:rPr>
              <a:t>개인정보처리방침을 확인합니다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ko-KR" altLang="en-US" sz="1200">
                <a:ea typeface="맑은 고딕" pitchFamily="50" charset="-127"/>
              </a:rPr>
              <a:t>④ </a:t>
            </a:r>
            <a:r>
              <a:rPr kumimoji="0" lang="en-US" altLang="ko-KR" sz="1200">
                <a:ea typeface="맑은 고딕" pitchFamily="50" charset="-127"/>
              </a:rPr>
              <a:t>“</a:t>
            </a:r>
            <a:r>
              <a:rPr kumimoji="0" lang="ko-KR" altLang="en-US" sz="1200">
                <a:ea typeface="맑은 고딕" pitchFamily="50" charset="-127"/>
              </a:rPr>
              <a:t>이용약관에 동의합니다</a:t>
            </a:r>
            <a:r>
              <a:rPr kumimoji="0" lang="en-US" altLang="ko-KR" sz="1200">
                <a:ea typeface="맑은 고딕" pitchFamily="50" charset="-127"/>
              </a:rPr>
              <a:t>, </a:t>
            </a:r>
            <a:r>
              <a:rPr kumimoji="0" lang="ko-KR" altLang="en-US" sz="1200">
                <a:ea typeface="맑은 고딕" pitchFamily="50" charset="-127"/>
              </a:rPr>
              <a:t>개인정보 수집 및 이용에 동의합니다</a:t>
            </a:r>
            <a:r>
              <a:rPr kumimoji="0" lang="en-US" altLang="ko-KR" sz="1200">
                <a:ea typeface="맑은 고딕" pitchFamily="50" charset="-127"/>
              </a:rPr>
              <a:t>”</a:t>
            </a:r>
            <a:r>
              <a:rPr kumimoji="0" lang="ko-KR" altLang="en-US" sz="1200">
                <a:ea typeface="맑은 고딕" pitchFamily="50" charset="-127"/>
              </a:rPr>
              <a:t> 체크한 후 </a:t>
            </a:r>
            <a:r>
              <a:rPr kumimoji="0" lang="ko-KR" altLang="en-US" sz="1200" b="1">
                <a:ea typeface="맑은 고딕" pitchFamily="50" charset="-127"/>
              </a:rPr>
              <a:t>회원가입하기</a:t>
            </a:r>
            <a:r>
              <a:rPr kumimoji="0" lang="ko-KR" altLang="en-US" sz="1200">
                <a:ea typeface="맑은 고딕" pitchFamily="50" charset="-127"/>
              </a:rPr>
              <a:t> 버튼을 클릭합니다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ko-KR" altLang="en-US" sz="1200">
                <a:ea typeface="맑은 고딕" pitchFamily="50" charset="-127"/>
              </a:rPr>
              <a:t>⑤ 휴대폰 인증 또는 공공아이핀을 </a:t>
            </a:r>
            <a:r>
              <a:rPr kumimoji="0" lang="en-US" altLang="ko-KR" sz="1200">
                <a:ea typeface="맑은 고딕" pitchFamily="50" charset="-127"/>
              </a:rPr>
              <a:t>(G-pin) </a:t>
            </a:r>
            <a:r>
              <a:rPr kumimoji="0" lang="ko-KR" altLang="en-US" sz="1200">
                <a:ea typeface="맑은 고딕" pitchFamily="50" charset="-127"/>
              </a:rPr>
              <a:t>인증을 통해 본인인증을 진행합니다</a:t>
            </a:r>
            <a:r>
              <a:rPr kumimoji="0" lang="en-US" altLang="ko-KR" sz="1200">
                <a:ea typeface="맑은 고딕" pitchFamily="50" charset="-127"/>
              </a:rPr>
              <a:t>. </a:t>
            </a:r>
          </a:p>
          <a:p>
            <a:r>
              <a:rPr kumimoji="0" lang="en-US" altLang="ko-KR" sz="1200">
                <a:ea typeface="맑은 고딕" pitchFamily="50" charset="-127"/>
              </a:rPr>
              <a:t>    </a:t>
            </a:r>
            <a:r>
              <a:rPr kumimoji="0" lang="ko-KR" altLang="en-US" sz="1200" b="1">
                <a:ea typeface="맑은 고딕" pitchFamily="50" charset="-127"/>
              </a:rPr>
              <a:t>휴대폰 인증받기</a:t>
            </a:r>
            <a:r>
              <a:rPr kumimoji="0" lang="ko-KR" altLang="en-US" sz="1200">
                <a:ea typeface="맑은 고딕" pitchFamily="50" charset="-127"/>
              </a:rPr>
              <a:t>  또는 </a:t>
            </a:r>
            <a:r>
              <a:rPr kumimoji="0" lang="en-US" altLang="ko-KR" sz="1200" b="1">
                <a:ea typeface="맑은 고딕" pitchFamily="50" charset="-127"/>
              </a:rPr>
              <a:t>G-pin </a:t>
            </a:r>
            <a:r>
              <a:rPr kumimoji="0" lang="ko-KR" altLang="en-US" sz="1200" b="1">
                <a:ea typeface="맑은 고딕" pitchFamily="50" charset="-127"/>
              </a:rPr>
              <a:t>인증받기</a:t>
            </a:r>
            <a:r>
              <a:rPr kumimoji="0" lang="ko-KR" altLang="en-US" sz="1200">
                <a:ea typeface="맑은 고딕" pitchFamily="50" charset="-127"/>
              </a:rPr>
              <a:t> 버튼을 누르면 인증받기 창이 제공됩니다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4150" y="2798763"/>
            <a:ext cx="809625" cy="174625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0500" y="4044950"/>
            <a:ext cx="1131888" cy="23971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375025" y="4511675"/>
            <a:ext cx="763588" cy="23971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555875" y="2476500"/>
            <a:ext cx="217488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3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446338" y="3716338"/>
            <a:ext cx="217487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3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030663" y="4492625"/>
            <a:ext cx="217487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76"/>
          <a:stretch/>
        </p:blipFill>
        <p:spPr bwMode="auto">
          <a:xfrm>
            <a:off x="4597400" y="536575"/>
            <a:ext cx="4349750" cy="30194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모서리가 둥근 직사각형 25"/>
          <p:cNvSpPr/>
          <p:nvPr/>
        </p:nvSpPr>
        <p:spPr>
          <a:xfrm>
            <a:off x="4699000" y="2063750"/>
            <a:ext cx="1944688" cy="1365250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6713538" y="2063750"/>
            <a:ext cx="2090737" cy="1365250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7182" name="그룹 5"/>
          <p:cNvGrpSpPr>
            <a:grpSpLocks/>
          </p:cNvGrpSpPr>
          <p:nvPr/>
        </p:nvGrpSpPr>
        <p:grpSpPr bwMode="auto">
          <a:xfrm>
            <a:off x="5259388" y="3535363"/>
            <a:ext cx="1123950" cy="1327150"/>
            <a:chOff x="7146925" y="663575"/>
            <a:chExt cx="1581150" cy="1871663"/>
          </a:xfrm>
        </p:grpSpPr>
        <p:pic>
          <p:nvPicPr>
            <p:cNvPr id="719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1213" y="673100"/>
              <a:ext cx="1566862" cy="184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직사각형 30"/>
            <p:cNvSpPr/>
            <p:nvPr/>
          </p:nvSpPr>
          <p:spPr>
            <a:xfrm>
              <a:off x="7146925" y="663575"/>
              <a:ext cx="1576683" cy="1871663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 rot="20400000">
              <a:off x="7479680" y="1953142"/>
              <a:ext cx="908939" cy="1813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휴대폰 </a:t>
              </a:r>
              <a:r>
                <a:rPr kumimoji="0"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인증받기</a:t>
              </a:r>
              <a:endParaRPr kumimoji="0"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83" name="그룹 3"/>
          <p:cNvGrpSpPr>
            <a:grpSpLocks/>
          </p:cNvGrpSpPr>
          <p:nvPr/>
        </p:nvGrpSpPr>
        <p:grpSpPr bwMode="auto">
          <a:xfrm>
            <a:off x="7173913" y="3568700"/>
            <a:ext cx="1123950" cy="1309688"/>
            <a:chOff x="7145338" y="2643188"/>
            <a:chExt cx="1577975" cy="1970087"/>
          </a:xfrm>
        </p:grpSpPr>
        <p:pic>
          <p:nvPicPr>
            <p:cNvPr id="7189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5338" y="2649538"/>
              <a:ext cx="1577975" cy="196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직사각형 34"/>
            <p:cNvSpPr/>
            <p:nvPr/>
          </p:nvSpPr>
          <p:spPr>
            <a:xfrm>
              <a:off x="7145338" y="2643188"/>
              <a:ext cx="1577975" cy="1970087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 rot="20400000">
              <a:off x="7571034" y="3724945"/>
              <a:ext cx="913799" cy="2244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마이핀</a:t>
              </a:r>
              <a:r>
                <a:rPr kumimoji="0"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kumimoji="0" lang="ko-KR" altLang="en-US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인증받기</a:t>
              </a:r>
              <a:endParaRPr kumimoji="0"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>
            <a:off x="6554788" y="268922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5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7185" name="TextBox 1"/>
          <p:cNvSpPr txBox="1">
            <a:spLocks noChangeArrowheads="1"/>
          </p:cNvSpPr>
          <p:nvPr/>
        </p:nvSpPr>
        <p:spPr bwMode="auto">
          <a:xfrm>
            <a:off x="6350" y="47625"/>
            <a:ext cx="318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2. </a:t>
            </a:r>
            <a:r>
              <a:rPr kumimoji="0" lang="ko-KR" altLang="en-US" sz="1600" b="1">
                <a:ea typeface="맑은 고딕" pitchFamily="50" charset="-127"/>
              </a:rPr>
              <a:t>개인회원 회원가입 하는 방법 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884238" y="2790825"/>
            <a:ext cx="217487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993775" y="4181475"/>
            <a:ext cx="217488" cy="212725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73025" y="4932363"/>
            <a:ext cx="9010650" cy="15986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9375" y="4945063"/>
            <a:ext cx="9004300" cy="306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0650" y="5276850"/>
            <a:ext cx="8953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ko-KR" altLang="en-US" sz="1200" dirty="0" smtClean="0">
                <a:ea typeface="맑은 고딕" pitchFamily="50" charset="-127"/>
              </a:rPr>
              <a:t>⑥ 본인인증이 완료된 후 </a:t>
            </a:r>
            <a:r>
              <a:rPr kumimoji="0" lang="ko-KR" altLang="en-US" sz="1200" dirty="0" err="1" smtClean="0">
                <a:ea typeface="맑은 고딕" pitchFamily="50" charset="-127"/>
              </a:rPr>
              <a:t>회원정보입력를</a:t>
            </a:r>
            <a:r>
              <a:rPr kumimoji="0" lang="ko-KR" altLang="en-US" sz="1200" dirty="0" smtClean="0">
                <a:ea typeface="맑은 고딕" pitchFamily="50" charset="-127"/>
              </a:rPr>
              <a:t> 입력합니다</a:t>
            </a:r>
            <a:r>
              <a:rPr kumimoji="0" lang="en-US" altLang="ko-KR" sz="1200" dirty="0" smtClean="0">
                <a:ea typeface="맑은 고딕" pitchFamily="50" charset="-127"/>
              </a:rPr>
              <a:t>. </a:t>
            </a:r>
            <a:r>
              <a:rPr kumimoji="0" lang="ko-KR" altLang="en-US" sz="1200" dirty="0" smtClean="0">
                <a:ea typeface="맑은 고딕" pitchFamily="50" charset="-127"/>
              </a:rPr>
              <a:t>회원가입 시</a:t>
            </a:r>
            <a:r>
              <a:rPr kumimoji="0" lang="en-US" altLang="ko-KR" sz="1200" dirty="0" smtClean="0">
                <a:ea typeface="맑은 고딕" pitchFamily="50" charset="-127"/>
              </a:rPr>
              <a:t>, </a:t>
            </a:r>
            <a:r>
              <a:rPr kumimoji="0" lang="ko-KR" altLang="en-US" sz="1200" dirty="0" smtClean="0"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ea typeface="맑은 고딕" pitchFamily="50" charset="-127"/>
              </a:rPr>
              <a:t>“ </a:t>
            </a:r>
            <a:r>
              <a:rPr kumimoji="0" lang="en-US" altLang="ko-KR" sz="1200" b="1" dirty="0" smtClean="0">
                <a:ea typeface="맑은 고딕" pitchFamily="50" charset="-127"/>
              </a:rPr>
              <a:t>* </a:t>
            </a:r>
            <a:r>
              <a:rPr kumimoji="0" lang="en-US" altLang="ko-KR" sz="1200" dirty="0" smtClean="0">
                <a:ea typeface="맑은 고딕" pitchFamily="50" charset="-127"/>
              </a:rPr>
              <a:t>”</a:t>
            </a:r>
            <a:r>
              <a:rPr kumimoji="0" lang="ko-KR" altLang="en-US" sz="1200" dirty="0" smtClean="0">
                <a:ea typeface="맑은 고딕" pitchFamily="50" charset="-127"/>
              </a:rPr>
              <a:t>표시는 필수 입력항목으로 꼭 기재하셔야 합니다</a:t>
            </a:r>
            <a:r>
              <a:rPr kumimoji="0" lang="en-US" altLang="ko-KR" sz="1200" dirty="0" smtClean="0">
                <a:ea typeface="맑은 고딕" pitchFamily="50" charset="-127"/>
              </a:rPr>
              <a:t>. </a:t>
            </a:r>
          </a:p>
          <a:p>
            <a:pPr eaLnBrk="1" hangingPunct="1">
              <a:defRPr/>
            </a:pPr>
            <a:r>
              <a:rPr kumimoji="0" lang="ko-KR" altLang="en-US" sz="1200" dirty="0" smtClean="0">
                <a:ea typeface="맑은 고딕" pitchFamily="50" charset="-127"/>
              </a:rPr>
              <a:t>⑦ 재능정보는 필수항목이 아니므로 꼭 기재하지 않아도 됩니다</a:t>
            </a:r>
            <a:r>
              <a:rPr kumimoji="0" lang="en-US" altLang="ko-KR" sz="1200" dirty="0" smtClean="0">
                <a:ea typeface="맑은 고딕" pitchFamily="50" charset="-127"/>
              </a:rPr>
              <a:t>. </a:t>
            </a:r>
          </a:p>
          <a:p>
            <a:pPr eaLnBrk="1" hangingPunct="1">
              <a:defRPr/>
            </a:pPr>
            <a:r>
              <a:rPr kumimoji="0" lang="ko-KR" altLang="en-US" sz="1200" dirty="0">
                <a:ea typeface="맑은 고딕" pitchFamily="50" charset="-127"/>
              </a:rPr>
              <a:t> </a:t>
            </a:r>
            <a:r>
              <a:rPr kumimoji="0" lang="ko-KR" altLang="en-US" sz="1200" dirty="0" smtClean="0">
                <a:ea typeface="맑은 고딕" pitchFamily="50" charset="-127"/>
              </a:rPr>
              <a:t>   재능정보공개 여부에서 </a:t>
            </a:r>
            <a:r>
              <a:rPr kumimoji="0" lang="en-US" altLang="ko-KR" sz="1200" dirty="0" smtClean="0">
                <a:ea typeface="맑은 고딕" pitchFamily="50" charset="-127"/>
              </a:rPr>
              <a:t>“</a:t>
            </a:r>
            <a:r>
              <a:rPr kumimoji="0" lang="ko-KR" altLang="en-US" sz="1200" dirty="0" smtClean="0">
                <a:ea typeface="맑은 고딕" pitchFamily="50" charset="-127"/>
              </a:rPr>
              <a:t>예</a:t>
            </a:r>
            <a:r>
              <a:rPr kumimoji="0" lang="en-US" altLang="ko-KR" sz="1200" dirty="0" smtClean="0">
                <a:ea typeface="맑은 고딕" pitchFamily="50" charset="-127"/>
              </a:rPr>
              <a:t>”</a:t>
            </a:r>
            <a:r>
              <a:rPr kumimoji="0" lang="ko-KR" altLang="en-US" sz="1200" dirty="0" smtClean="0">
                <a:ea typeface="맑은 고딕" pitchFamily="50" charset="-127"/>
              </a:rPr>
              <a:t>를</a:t>
            </a:r>
            <a:r>
              <a:rPr kumimoji="0" lang="en-US" altLang="ko-KR" sz="1200" dirty="0" smtClean="0">
                <a:ea typeface="맑은 고딕" pitchFamily="50" charset="-127"/>
              </a:rPr>
              <a:t> </a:t>
            </a:r>
            <a:r>
              <a:rPr kumimoji="0" lang="ko-KR" altLang="en-US" sz="1200" dirty="0" smtClean="0">
                <a:ea typeface="맑은 고딕" pitchFamily="50" charset="-127"/>
              </a:rPr>
              <a:t>선택하면 </a:t>
            </a:r>
            <a:r>
              <a:rPr kumimoji="0" lang="ko-KR" altLang="en-US" sz="1200" dirty="0" err="1" smtClean="0">
                <a:ea typeface="맑은 고딕" pitchFamily="50" charset="-127"/>
              </a:rPr>
              <a:t>사이트내</a:t>
            </a:r>
            <a:r>
              <a:rPr kumimoji="0" lang="ko-KR" altLang="en-US" sz="1200" dirty="0" smtClean="0">
                <a:ea typeface="맑은 고딕" pitchFamily="50" charset="-127"/>
              </a:rPr>
              <a:t>  </a:t>
            </a:r>
            <a:r>
              <a:rPr kumimoji="0" lang="ko-KR" altLang="en-US" sz="1200" b="1" dirty="0" smtClean="0">
                <a:ea typeface="맑은 고딕" pitchFamily="50" charset="-127"/>
              </a:rPr>
              <a:t>활동하기 </a:t>
            </a:r>
            <a:r>
              <a:rPr kumimoji="0" lang="en-US" altLang="ko-KR" sz="1200" b="1" dirty="0" smtClean="0">
                <a:ea typeface="맑은 고딕" pitchFamily="50" charset="-127"/>
              </a:rPr>
              <a:t>&gt;</a:t>
            </a:r>
            <a:r>
              <a:rPr kumimoji="0" lang="ko-KR" altLang="en-US" sz="1200" b="1" dirty="0" smtClean="0">
                <a:ea typeface="맑은 고딕" pitchFamily="50" charset="-127"/>
              </a:rPr>
              <a:t>봉사자재능보기</a:t>
            </a:r>
            <a:r>
              <a:rPr kumimoji="0" lang="ko-KR" altLang="en-US" sz="1200" dirty="0" smtClean="0">
                <a:ea typeface="맑은 고딕" pitchFamily="50" charset="-127"/>
              </a:rPr>
              <a:t>에 재능사항이 공개됩니다</a:t>
            </a:r>
            <a:r>
              <a:rPr kumimoji="0" lang="en-US" altLang="ko-KR" sz="1200" dirty="0" smtClean="0">
                <a:ea typeface="맑은 고딕" pitchFamily="50" charset="-127"/>
              </a:rPr>
              <a:t>.</a:t>
            </a:r>
          </a:p>
          <a:p>
            <a:pPr eaLnBrk="1" hangingPunct="1">
              <a:defRPr/>
            </a:pPr>
            <a:r>
              <a:rPr kumimoji="0" lang="ko-KR" altLang="en-US" sz="1200" dirty="0" smtClean="0">
                <a:ea typeface="맑은 고딕" pitchFamily="50" charset="-127"/>
              </a:rPr>
              <a:t>⑧</a:t>
            </a:r>
            <a:r>
              <a:rPr kumimoji="0" lang="ko-KR" altLang="en-US" sz="1200" b="1" dirty="0" smtClean="0">
                <a:ea typeface="맑은 고딕" pitchFamily="50" charset="-127"/>
              </a:rPr>
              <a:t> 확인버튼</a:t>
            </a:r>
            <a:r>
              <a:rPr kumimoji="0" lang="ko-KR" altLang="en-US" sz="1200" dirty="0" smtClean="0">
                <a:ea typeface="맑은 고딕" pitchFamily="50" charset="-127"/>
              </a:rPr>
              <a:t>을 누르면 회원가입이 완료됩니다</a:t>
            </a:r>
            <a:r>
              <a:rPr kumimoji="0" lang="en-US" altLang="ko-KR" sz="1200" dirty="0" smtClean="0">
                <a:ea typeface="맑은 고딕" pitchFamily="50" charset="-127"/>
              </a:rPr>
              <a:t>.</a:t>
            </a:r>
            <a:r>
              <a:rPr kumimoji="0" lang="en-US" altLang="ko-KR" sz="1200" b="1" dirty="0" smtClean="0">
                <a:ea typeface="맑은 고딕" pitchFamily="50" charset="-127"/>
              </a:rPr>
              <a:t> </a:t>
            </a:r>
            <a:endParaRPr kumimoji="0" lang="en-US" altLang="ko-KR" sz="1050" b="1" dirty="0" smtClean="0">
              <a:ea typeface="맑은 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640513" y="352742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7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6350" y="47625"/>
            <a:ext cx="318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2. </a:t>
            </a:r>
            <a:r>
              <a:rPr kumimoji="0" lang="ko-KR" altLang="en-US" sz="1600" b="1">
                <a:ea typeface="맑은 고딕" pitchFamily="50" charset="-127"/>
              </a:rPr>
              <a:t>개인회원 회원가입 하는 방법 </a:t>
            </a:r>
          </a:p>
        </p:txBody>
      </p:sp>
      <p:pic>
        <p:nvPicPr>
          <p:cNvPr id="8211" name="Picture 19" descr="D:\정근영\02_문화체육자원봉사\07_산출물\개인_회원가입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581025"/>
            <a:ext cx="4305300" cy="37401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D:\정근영\02_문화체육자원봉사\07_산출물\개인_재능회원가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13" y="609600"/>
            <a:ext cx="4298950" cy="3971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타원 10"/>
          <p:cNvSpPr/>
          <p:nvPr/>
        </p:nvSpPr>
        <p:spPr>
          <a:xfrm>
            <a:off x="1042988" y="237172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6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721225" y="3913188"/>
            <a:ext cx="4252913" cy="358775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89900" y="4308475"/>
            <a:ext cx="454025" cy="273050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7910513" y="4356100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8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565650" y="3984625"/>
            <a:ext cx="217488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7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6630289" y="2047686"/>
            <a:ext cx="2168725" cy="1588967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>
                <a:lumMod val="50000"/>
                <a:lumOff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D:\정근영\02_문화체육자원봉사\04_디자인\02_Sub\20141117\text_finishJoin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1666875"/>
            <a:ext cx="4051300" cy="1150938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9850" y="5559425"/>
            <a:ext cx="8994775" cy="317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11125" y="5957888"/>
            <a:ext cx="895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ea typeface="맑은 고딕" pitchFamily="50" charset="-127"/>
              </a:rPr>
              <a:t>⑨ 회원가입 완료 후</a:t>
            </a:r>
            <a:r>
              <a:rPr kumimoji="0" lang="en-US" altLang="ko-KR" sz="1200">
                <a:ea typeface="맑은 고딕" pitchFamily="50" charset="-127"/>
              </a:rPr>
              <a:t>,</a:t>
            </a:r>
            <a:r>
              <a:rPr kumimoji="0" lang="ko-KR" altLang="en-US" sz="1200">
                <a:ea typeface="맑은 고딕" pitchFamily="50" charset="-127"/>
              </a:rPr>
              <a:t> </a:t>
            </a:r>
            <a:r>
              <a:rPr kumimoji="0" lang="ko-KR" altLang="en-US" sz="1200" b="1">
                <a:ea typeface="맑은 고딕" pitchFamily="50" charset="-127"/>
              </a:rPr>
              <a:t>로그인하기</a:t>
            </a:r>
            <a:r>
              <a:rPr kumimoji="0" lang="ko-KR" altLang="en-US" sz="1200">
                <a:ea typeface="맑은 고딕" pitchFamily="50" charset="-127"/>
              </a:rPr>
              <a:t> 버튼을 클릭합니다</a:t>
            </a:r>
            <a:r>
              <a:rPr kumimoji="0" lang="en-US" altLang="ko-KR" sz="1200">
                <a:ea typeface="맑은 고딕" pitchFamily="50" charset="-127"/>
              </a:rPr>
              <a:t>.</a:t>
            </a:r>
          </a:p>
          <a:p>
            <a:r>
              <a:rPr kumimoji="0" lang="ko-KR" altLang="en-US" sz="1200">
                <a:ea typeface="맑은 고딕" pitchFamily="50" charset="-127"/>
              </a:rPr>
              <a:t>⑩ 아이디 패스워드를 입력 후 </a:t>
            </a:r>
            <a:r>
              <a:rPr kumimoji="0" lang="ko-KR" altLang="en-US" sz="1200" b="1">
                <a:ea typeface="맑은 고딕" pitchFamily="50" charset="-127"/>
              </a:rPr>
              <a:t>로그인</a:t>
            </a:r>
            <a:r>
              <a:rPr kumimoji="0" lang="ko-KR" altLang="en-US" sz="1200">
                <a:ea typeface="맑은 고딕" pitchFamily="50" charset="-127"/>
              </a:rPr>
              <a:t> 버튼을 누르면 사이트를 이용할 수 있습니다</a:t>
            </a:r>
            <a:r>
              <a:rPr kumimoji="0" lang="en-US" altLang="ko-KR" sz="1200">
                <a:ea typeface="맑은 고딕" pitchFamily="50" charset="-127"/>
              </a:rPr>
              <a:t>.  </a:t>
            </a:r>
          </a:p>
        </p:txBody>
      </p:sp>
      <p:pic>
        <p:nvPicPr>
          <p:cNvPr id="9235" name="Picture 19" descr="D:\정근영\02_문화체육자원봉사\07_산출물\로그인화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606425"/>
            <a:ext cx="3429000" cy="2409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6350" y="30163"/>
            <a:ext cx="3181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2. </a:t>
            </a:r>
            <a:r>
              <a:rPr kumimoji="0" lang="ko-KR" altLang="en-US" sz="1600" b="1">
                <a:ea typeface="맑은 고딕" pitchFamily="50" charset="-127"/>
              </a:rPr>
              <a:t>개인회원 회원가입 하는 방법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17903"/>
            <a:ext cx="3577252" cy="2627321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>
                <a:lumMod val="50000"/>
                <a:lumOff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5773738" y="1846263"/>
            <a:ext cx="2327275" cy="358775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7991475" y="1917700"/>
            <a:ext cx="217488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10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b="59444"/>
          <a:stretch/>
        </p:blipFill>
        <p:spPr bwMode="auto">
          <a:xfrm>
            <a:off x="161925" y="622300"/>
            <a:ext cx="4122738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l="29514" t="82482" r="56561" b="8699"/>
          <a:stretch/>
        </p:blipFill>
        <p:spPr bwMode="auto">
          <a:xfrm>
            <a:off x="2224088" y="2546350"/>
            <a:ext cx="573087" cy="2159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9" name="그룹 15"/>
          <p:cNvGrpSpPr>
            <a:grpSpLocks/>
          </p:cNvGrpSpPr>
          <p:nvPr/>
        </p:nvGrpSpPr>
        <p:grpSpPr bwMode="auto">
          <a:xfrm>
            <a:off x="2168525" y="2506663"/>
            <a:ext cx="790575" cy="284162"/>
            <a:chOff x="2169020" y="2506227"/>
            <a:chExt cx="790576" cy="284163"/>
          </a:xfrm>
        </p:grpSpPr>
        <p:sp>
          <p:nvSpPr>
            <p:cNvPr id="17" name="모서리가 둥근 직사각형 16"/>
            <p:cNvSpPr/>
            <p:nvPr/>
          </p:nvSpPr>
          <p:spPr bwMode="auto">
            <a:xfrm>
              <a:off x="2169020" y="2517339"/>
              <a:ext cx="682626" cy="273051"/>
            </a:xfrm>
            <a:prstGeom prst="roundRect">
              <a:avLst/>
            </a:prstGeom>
            <a:noFill/>
            <a:ln>
              <a:solidFill>
                <a:srgbClr val="F8AF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 bwMode="auto">
            <a:xfrm>
              <a:off x="2742109" y="2506227"/>
              <a:ext cx="217487" cy="217488"/>
            </a:xfrm>
            <a:prstGeom prst="ellipse">
              <a:avLst/>
            </a:prstGeom>
            <a:ln/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800" b="1" dirty="0">
                  <a:solidFill>
                    <a:schemeClr val="bg1"/>
                  </a:solidFill>
                </a:rPr>
                <a:t>9</a:t>
              </a:r>
              <a:endParaRPr kumimoji="0" lang="ko-KR" altLang="en-US" sz="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350" y="30163"/>
            <a:ext cx="3298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3. </a:t>
            </a:r>
            <a:r>
              <a:rPr kumimoji="0" lang="ko-KR" altLang="en-US" sz="1600" b="1">
                <a:ea typeface="맑은 고딕" pitchFamily="50" charset="-127"/>
              </a:rPr>
              <a:t>그룹회원으로 가입 하는 방법</a:t>
            </a:r>
            <a:r>
              <a:rPr kumimoji="0" lang="en-US" altLang="ko-KR" sz="1600" b="1">
                <a:ea typeface="맑은 고딕" pitchFamily="50" charset="-127"/>
              </a:rPr>
              <a:t>1</a:t>
            </a:r>
            <a:r>
              <a:rPr kumimoji="0" lang="ko-KR" altLang="en-US" sz="1600" b="1">
                <a:ea typeface="맑은 고딕" pitchFamily="50" charset="-127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1438" y="4803775"/>
            <a:ext cx="8994775" cy="317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157788"/>
            <a:ext cx="8953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① </a:t>
            </a:r>
            <a:r>
              <a:rPr kumimoji="0" lang="ko-KR" altLang="en-US" sz="1200" dirty="0" err="1" smtClean="0"/>
              <a:t>열린마당</a:t>
            </a:r>
            <a:r>
              <a:rPr kumimoji="0" lang="ko-KR" altLang="en-US" sz="1200" dirty="0" smtClean="0"/>
              <a:t> </a:t>
            </a:r>
            <a:r>
              <a:rPr kumimoji="0" lang="en-US" altLang="ko-KR" sz="1200" dirty="0" smtClean="0"/>
              <a:t>&gt;</a:t>
            </a:r>
            <a:r>
              <a:rPr kumimoji="0" lang="ko-KR" altLang="en-US" sz="1200" dirty="0" smtClean="0"/>
              <a:t>그룹커뮤니티 들어옵니다</a:t>
            </a:r>
            <a:r>
              <a:rPr kumimoji="0" lang="en-US" altLang="ko-KR" sz="1200" dirty="0" smtClean="0"/>
              <a:t>. </a:t>
            </a:r>
            <a:r>
              <a:rPr kumimoji="0" lang="ko-KR" altLang="en-US" sz="1200" dirty="0" smtClean="0"/>
              <a:t>리스트화면에서  해당제목 클릭합니다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② 상세페이지에서 </a:t>
            </a:r>
            <a:r>
              <a:rPr kumimoji="0" lang="ko-KR" altLang="en-US" sz="1200" b="1" dirty="0" smtClean="0"/>
              <a:t>그룹가입신청</a:t>
            </a:r>
            <a:r>
              <a:rPr kumimoji="0" lang="en-US" altLang="ko-KR" sz="1200" dirty="0" smtClean="0"/>
              <a:t> </a:t>
            </a:r>
            <a:r>
              <a:rPr kumimoji="0" lang="ko-KR" altLang="en-US" sz="1200" dirty="0" smtClean="0"/>
              <a:t>버튼을 클릭합니다</a:t>
            </a:r>
            <a:r>
              <a:rPr kumimoji="0" lang="en-US" altLang="ko-KR" sz="1200" dirty="0" smtClean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③</a:t>
            </a:r>
            <a:r>
              <a:rPr kumimoji="0" lang="en-US" altLang="ko-KR" sz="1200" dirty="0" smtClean="0"/>
              <a:t>”</a:t>
            </a:r>
            <a:r>
              <a:rPr kumimoji="0" lang="ko-KR" altLang="en-US" sz="1200" dirty="0" smtClean="0"/>
              <a:t>그룹가입신청 하시겠습니까</a:t>
            </a:r>
            <a:r>
              <a:rPr kumimoji="0" lang="en-US" altLang="ko-KR" sz="1200" dirty="0" smtClean="0"/>
              <a:t>?” </a:t>
            </a:r>
            <a:r>
              <a:rPr kumimoji="0" lang="ko-KR" altLang="en-US" sz="1200" dirty="0" smtClean="0"/>
              <a:t>창이 제공되면 확인버튼을 클릭하면 그룹회원가입신청이 완료됩니다</a:t>
            </a:r>
            <a:r>
              <a:rPr kumimoji="0" lang="en-US" altLang="ko-KR" sz="1200" dirty="0" smtClean="0"/>
              <a:t>. </a:t>
            </a:r>
            <a:r>
              <a:rPr kumimoji="0" lang="ko-KR" altLang="en-US" sz="1200" dirty="0" smtClean="0"/>
              <a:t> </a:t>
            </a:r>
            <a:endParaRPr kumimoji="0" lang="en-US" altLang="ko-KR" sz="1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④ </a:t>
            </a:r>
            <a:r>
              <a:rPr kumimoji="0" lang="ko-KR" altLang="en-US" sz="1200" dirty="0" err="1" smtClean="0"/>
              <a:t>마이페이지</a:t>
            </a:r>
            <a:r>
              <a:rPr kumimoji="0" lang="ko-KR" altLang="en-US" sz="1200" dirty="0" smtClean="0"/>
              <a:t> </a:t>
            </a:r>
            <a:r>
              <a:rPr kumimoji="0" lang="en-US" altLang="ko-KR" sz="1200" dirty="0" smtClean="0"/>
              <a:t>&gt;</a:t>
            </a:r>
            <a:r>
              <a:rPr kumimoji="0" lang="ko-KR" altLang="en-US" sz="1200" dirty="0" smtClean="0"/>
              <a:t>그룹관리 에서 소속된 그룹의 상태를 확인할 수 있습니다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200" dirty="0" smtClean="0"/>
              <a:t>    </a:t>
            </a:r>
            <a:r>
              <a:rPr kumimoji="0" lang="ko-KR" altLang="en-US" sz="1200" dirty="0" smtClean="0"/>
              <a:t>상태가 </a:t>
            </a:r>
            <a:r>
              <a:rPr kumimoji="0" lang="en-US" altLang="ko-KR" sz="1200" b="1" dirty="0" smtClean="0"/>
              <a:t>“</a:t>
            </a:r>
            <a:r>
              <a:rPr kumimoji="0" lang="ko-KR" altLang="en-US" sz="1200" b="1" dirty="0" err="1" smtClean="0"/>
              <a:t>활동중</a:t>
            </a:r>
            <a:r>
              <a:rPr kumimoji="0" lang="en-US" altLang="ko-KR" sz="1200" b="1" dirty="0" smtClean="0"/>
              <a:t>” </a:t>
            </a:r>
            <a:r>
              <a:rPr kumimoji="0" lang="ko-KR" altLang="en-US" sz="1200" dirty="0" smtClean="0"/>
              <a:t>이어야만</a:t>
            </a:r>
            <a:r>
              <a:rPr kumimoji="0" lang="en-US" altLang="ko-KR" sz="1200" dirty="0" smtClean="0"/>
              <a:t>, </a:t>
            </a:r>
            <a:r>
              <a:rPr kumimoji="0" lang="ko-KR" altLang="en-US" sz="1200" dirty="0" smtClean="0"/>
              <a:t>그룹회원이 될 수 있습니다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sz="1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050" b="1" dirty="0" smtClean="0"/>
              <a:t>※</a:t>
            </a:r>
            <a:r>
              <a:rPr kumimoji="0" lang="ko-KR" altLang="en-US" sz="1050" b="1" dirty="0" smtClean="0"/>
              <a:t>그룹리더가 승인을 해 주어야만 최종 그룹회원이 될 수 있습니다</a:t>
            </a:r>
            <a:r>
              <a:rPr kumimoji="0" lang="en-US" altLang="ko-KR" sz="1050" b="1" dirty="0" smtClean="0"/>
              <a:t>.</a:t>
            </a:r>
            <a:endParaRPr kumimoji="0" lang="en-US" altLang="ko-KR" sz="1100" b="1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882650"/>
            <a:ext cx="3594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2492375"/>
            <a:ext cx="359568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타원 15"/>
          <p:cNvSpPr/>
          <p:nvPr/>
        </p:nvSpPr>
        <p:spPr>
          <a:xfrm>
            <a:off x="4214813" y="414972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3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192713" y="668338"/>
            <a:ext cx="3800475" cy="3362325"/>
          </a:xfrm>
          <a:prstGeom prst="rect">
            <a:avLst/>
          </a:prstGeom>
          <a:noFill/>
          <a:ln w="9525"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813800" y="560388"/>
            <a:ext cx="217488" cy="217487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358188" y="1635125"/>
            <a:ext cx="330200" cy="35401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8388350" y="3201988"/>
            <a:ext cx="330200" cy="354012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사각형 설명선 2"/>
          <p:cNvSpPr/>
          <p:nvPr/>
        </p:nvSpPr>
        <p:spPr>
          <a:xfrm>
            <a:off x="8358188" y="1390650"/>
            <a:ext cx="511175" cy="176213"/>
          </a:xfrm>
          <a:prstGeom prst="wedgeRectCallout">
            <a:avLst>
              <a:gd name="adj1" fmla="val -26708"/>
              <a:gd name="adj2" fmla="val 97665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800" b="1">
                <a:solidFill>
                  <a:schemeClr val="bg1"/>
                </a:solidFill>
              </a:rPr>
              <a:t>상태확인</a:t>
            </a:r>
          </a:p>
        </p:txBody>
      </p:sp>
      <p:sp>
        <p:nvSpPr>
          <p:cNvPr id="22" name="사각형 설명선 21"/>
          <p:cNvSpPr/>
          <p:nvPr/>
        </p:nvSpPr>
        <p:spPr>
          <a:xfrm>
            <a:off x="8370888" y="2927350"/>
            <a:ext cx="511175" cy="177800"/>
          </a:xfrm>
          <a:prstGeom prst="wedgeRectCallout">
            <a:avLst>
              <a:gd name="adj1" fmla="val -26708"/>
              <a:gd name="adj2" fmla="val 97665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800" b="1">
                <a:solidFill>
                  <a:schemeClr val="bg1"/>
                </a:solidFill>
              </a:rPr>
              <a:t>상태확인</a:t>
            </a:r>
          </a:p>
        </p:txBody>
      </p:sp>
      <p:pic>
        <p:nvPicPr>
          <p:cNvPr id="102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5" y="549275"/>
            <a:ext cx="38592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1547813" y="2416175"/>
            <a:ext cx="947737" cy="179388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387600" y="2393950"/>
            <a:ext cx="217488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1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102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150" y="2713038"/>
            <a:ext cx="27479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465513"/>
            <a:ext cx="1962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모서리가 둥근 직사각형 12"/>
          <p:cNvSpPr/>
          <p:nvPr/>
        </p:nvSpPr>
        <p:spPr>
          <a:xfrm>
            <a:off x="2843213" y="3052763"/>
            <a:ext cx="660400" cy="179387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303588" y="2978150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2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113213" y="4090988"/>
            <a:ext cx="217487" cy="217487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3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350" y="30163"/>
            <a:ext cx="3298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ea typeface="맑은 고딕" pitchFamily="50" charset="-127"/>
              </a:rPr>
              <a:t>3. </a:t>
            </a:r>
            <a:r>
              <a:rPr kumimoji="0" lang="ko-KR" altLang="en-US" sz="1600" b="1">
                <a:ea typeface="맑은 고딕" pitchFamily="50" charset="-127"/>
              </a:rPr>
              <a:t>그룹회원으로 가입 하는 방법</a:t>
            </a:r>
            <a:r>
              <a:rPr kumimoji="0" lang="en-US" altLang="ko-KR" sz="1600" b="1">
                <a:ea typeface="맑은 고딕" pitchFamily="50" charset="-127"/>
              </a:rPr>
              <a:t>2</a:t>
            </a:r>
            <a:r>
              <a:rPr kumimoji="0" lang="ko-KR" altLang="en-US" sz="1600" b="1">
                <a:ea typeface="맑은 고딕" pitchFamily="50" charset="-127"/>
              </a:rPr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0325" y="450850"/>
            <a:ext cx="9013825" cy="6065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582613"/>
            <a:ext cx="41513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882650"/>
            <a:ext cx="3594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663" y="2492375"/>
            <a:ext cx="359568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5192713" y="668338"/>
            <a:ext cx="3800475" cy="3362325"/>
          </a:xfrm>
          <a:prstGeom prst="rect">
            <a:avLst/>
          </a:prstGeom>
          <a:noFill/>
          <a:ln w="9525"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813800" y="560388"/>
            <a:ext cx="217488" cy="217487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4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358188" y="1635125"/>
            <a:ext cx="330200" cy="354013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8388350" y="3201988"/>
            <a:ext cx="330200" cy="354012"/>
          </a:xfrm>
          <a:prstGeom prst="roundRect">
            <a:avLst/>
          </a:prstGeom>
          <a:noFill/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사각형 설명선 20"/>
          <p:cNvSpPr/>
          <p:nvPr/>
        </p:nvSpPr>
        <p:spPr>
          <a:xfrm>
            <a:off x="8358188" y="1390650"/>
            <a:ext cx="511175" cy="176213"/>
          </a:xfrm>
          <a:prstGeom prst="wedgeRectCallout">
            <a:avLst>
              <a:gd name="adj1" fmla="val -26708"/>
              <a:gd name="adj2" fmla="val 97665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800" b="1">
                <a:solidFill>
                  <a:schemeClr val="bg1"/>
                </a:solidFill>
              </a:rPr>
              <a:t>상태확인</a:t>
            </a:r>
          </a:p>
        </p:txBody>
      </p:sp>
      <p:sp>
        <p:nvSpPr>
          <p:cNvPr id="22" name="사각형 설명선 21"/>
          <p:cNvSpPr/>
          <p:nvPr/>
        </p:nvSpPr>
        <p:spPr>
          <a:xfrm>
            <a:off x="8370888" y="2927350"/>
            <a:ext cx="511175" cy="177800"/>
          </a:xfrm>
          <a:prstGeom prst="wedgeRectCallout">
            <a:avLst>
              <a:gd name="adj1" fmla="val -26708"/>
              <a:gd name="adj2" fmla="val 97665"/>
            </a:avLst>
          </a:prstGeom>
          <a:solidFill>
            <a:srgbClr val="F8AF40"/>
          </a:solidFill>
          <a:ln>
            <a:solidFill>
              <a:srgbClr val="F8A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800" b="1">
                <a:solidFill>
                  <a:schemeClr val="bg1"/>
                </a:solidFill>
              </a:rPr>
              <a:t>상태확인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1438" y="4803775"/>
            <a:ext cx="8994775" cy="317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■ 설명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" y="5157788"/>
            <a:ext cx="8953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① </a:t>
            </a:r>
            <a:r>
              <a:rPr kumimoji="0" lang="ko-KR" altLang="en-US" sz="1200" dirty="0" err="1" smtClean="0"/>
              <a:t>열린마당</a:t>
            </a:r>
            <a:r>
              <a:rPr kumimoji="0" lang="ko-KR" altLang="en-US" sz="1200" dirty="0" smtClean="0"/>
              <a:t> </a:t>
            </a:r>
            <a:r>
              <a:rPr kumimoji="0" lang="en-US" altLang="ko-KR" sz="1200" dirty="0" smtClean="0"/>
              <a:t>&gt;</a:t>
            </a:r>
            <a:r>
              <a:rPr kumimoji="0" lang="ko-KR" altLang="en-US" sz="1200" dirty="0" smtClean="0"/>
              <a:t>그룹커뮤니티 </a:t>
            </a:r>
            <a:r>
              <a:rPr kumimoji="0" lang="en-US" altLang="ko-KR" sz="1200" dirty="0" smtClean="0"/>
              <a:t>&gt; </a:t>
            </a:r>
            <a:r>
              <a:rPr kumimoji="0" lang="ko-KR" altLang="en-US" sz="1200" dirty="0" smtClean="0"/>
              <a:t>그룹리스트에 들어옵니다</a:t>
            </a:r>
            <a:r>
              <a:rPr kumimoji="0" lang="en-US" altLang="ko-KR" sz="1200" dirty="0" smtClean="0"/>
              <a:t>. </a:t>
            </a:r>
            <a:r>
              <a:rPr kumimoji="0" lang="ko-KR" altLang="en-US" sz="1200" dirty="0" smtClean="0"/>
              <a:t>리스트화면에서 </a:t>
            </a:r>
            <a:r>
              <a:rPr kumimoji="0" lang="ko-KR" altLang="en-US" sz="1200" dirty="0" err="1" smtClean="0"/>
              <a:t>그룹명을</a:t>
            </a:r>
            <a:r>
              <a:rPr kumimoji="0" lang="ko-KR" altLang="en-US" sz="1200" dirty="0" smtClean="0"/>
              <a:t> 확인합니다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② 가입하기 버튼을 클릭합니다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③</a:t>
            </a:r>
            <a:r>
              <a:rPr kumimoji="0" lang="en-US" altLang="ko-KR" sz="1200" dirty="0" smtClean="0"/>
              <a:t>”</a:t>
            </a:r>
            <a:r>
              <a:rPr kumimoji="0" lang="ko-KR" altLang="en-US" sz="1200" dirty="0" smtClean="0"/>
              <a:t>그룹가입신청 하시겠습니까</a:t>
            </a:r>
            <a:r>
              <a:rPr kumimoji="0" lang="en-US" altLang="ko-KR" sz="1200" dirty="0" smtClean="0"/>
              <a:t>?” </a:t>
            </a:r>
            <a:r>
              <a:rPr kumimoji="0" lang="ko-KR" altLang="en-US" sz="1200" dirty="0" smtClean="0"/>
              <a:t>창이 제공되면 확인버튼을 클릭하면 그룹회원가입신청이 완료됩니다</a:t>
            </a:r>
            <a:r>
              <a:rPr kumimoji="0" lang="en-US" altLang="ko-KR" sz="1200" dirty="0" smtClean="0"/>
              <a:t>. </a:t>
            </a:r>
            <a:r>
              <a:rPr kumimoji="0" lang="ko-KR" altLang="en-US" sz="1200" dirty="0" smtClean="0"/>
              <a:t> </a:t>
            </a:r>
            <a:endParaRPr kumimoji="0" lang="en-US" altLang="ko-KR" sz="1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200" dirty="0" smtClean="0"/>
              <a:t>④ </a:t>
            </a:r>
            <a:r>
              <a:rPr kumimoji="0" lang="ko-KR" altLang="en-US" sz="1200" dirty="0" err="1" smtClean="0"/>
              <a:t>마이페이지</a:t>
            </a:r>
            <a:r>
              <a:rPr kumimoji="0" lang="ko-KR" altLang="en-US" sz="1200" dirty="0" smtClean="0"/>
              <a:t> </a:t>
            </a:r>
            <a:r>
              <a:rPr kumimoji="0" lang="en-US" altLang="ko-KR" sz="1200" dirty="0" smtClean="0"/>
              <a:t>&gt;</a:t>
            </a:r>
            <a:r>
              <a:rPr kumimoji="0" lang="ko-KR" altLang="en-US" sz="1200" dirty="0" smtClean="0"/>
              <a:t>그룹관리 에서 소속된 그룹의 상태를 확인할 수 있습니다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200" dirty="0" smtClean="0"/>
              <a:t>    </a:t>
            </a:r>
            <a:r>
              <a:rPr kumimoji="0" lang="ko-KR" altLang="en-US" sz="1200" dirty="0" smtClean="0"/>
              <a:t>상태가 </a:t>
            </a:r>
            <a:r>
              <a:rPr kumimoji="0" lang="en-US" altLang="ko-KR" sz="1200" b="1" dirty="0" smtClean="0"/>
              <a:t>“</a:t>
            </a:r>
            <a:r>
              <a:rPr kumimoji="0" lang="ko-KR" altLang="en-US" sz="1200" b="1" dirty="0" err="1" smtClean="0"/>
              <a:t>활동중</a:t>
            </a:r>
            <a:r>
              <a:rPr kumimoji="0" lang="en-US" altLang="ko-KR" sz="1200" b="1" dirty="0" smtClean="0"/>
              <a:t>” </a:t>
            </a:r>
            <a:r>
              <a:rPr kumimoji="0" lang="ko-KR" altLang="en-US" sz="1200" dirty="0" smtClean="0"/>
              <a:t>이어야만</a:t>
            </a:r>
            <a:r>
              <a:rPr kumimoji="0" lang="en-US" altLang="ko-KR" sz="1200" dirty="0" smtClean="0"/>
              <a:t>, </a:t>
            </a:r>
            <a:r>
              <a:rPr kumimoji="0" lang="ko-KR" altLang="en-US" sz="1200" dirty="0" smtClean="0"/>
              <a:t>그룹회원이 될 수 있습니다</a:t>
            </a:r>
            <a:r>
              <a:rPr kumimoji="0" lang="en-US" altLang="ko-KR" sz="12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sz="1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1050" b="1" dirty="0" smtClean="0"/>
              <a:t>※</a:t>
            </a:r>
            <a:r>
              <a:rPr kumimoji="0" lang="ko-KR" altLang="en-US" sz="1050" b="1" dirty="0" smtClean="0"/>
              <a:t>그룹리더가 승인을 해 주어야만 최종 그룹회원이 될 수 있습니다</a:t>
            </a:r>
            <a:r>
              <a:rPr kumimoji="0" lang="en-US" altLang="ko-KR" sz="1050" b="1" dirty="0" smtClean="0"/>
              <a:t>.</a:t>
            </a:r>
            <a:endParaRPr kumimoji="0" lang="en-US" altLang="ko-KR" sz="1100" b="1" dirty="0" smtClean="0"/>
          </a:p>
        </p:txBody>
      </p:sp>
      <p:pic>
        <p:nvPicPr>
          <p:cNvPr id="1127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465513"/>
            <a:ext cx="1962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/>
          <p:cNvSpPr/>
          <p:nvPr/>
        </p:nvSpPr>
        <p:spPr>
          <a:xfrm>
            <a:off x="4214813" y="4149725"/>
            <a:ext cx="217487" cy="217488"/>
          </a:xfrm>
          <a:prstGeom prst="ellipse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00" b="1" dirty="0">
                <a:solidFill>
                  <a:schemeClr val="bg1"/>
                </a:solidFill>
              </a:rPr>
              <a:t>3</a:t>
            </a:r>
            <a:endParaRPr kumimoji="0" lang="ko-KR" alt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8AF4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753</Words>
  <Application>Microsoft Office PowerPoint</Application>
  <PresentationFormat>화면 슬라이드 쇼(4:3)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굴림</vt:lpstr>
      <vt:lpstr>Arial</vt:lpstr>
      <vt:lpstr>Office 테마</vt:lpstr>
      <vt:lpstr>디자인 사용자 지정</vt:lpstr>
      <vt:lpstr>슬라이드 1</vt:lpstr>
      <vt:lpstr>슬라이드 2</vt:lpstr>
      <vt:lpstr>▥ 개인회원 가입하기 ▥ 그룹회원가입하기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inje</dc:creator>
  <cp:lastModifiedBy>Registered User</cp:lastModifiedBy>
  <cp:revision>103</cp:revision>
  <dcterms:created xsi:type="dcterms:W3CDTF">2014-10-15T06:27:29Z</dcterms:created>
  <dcterms:modified xsi:type="dcterms:W3CDTF">2014-11-20T05:59:25Z</dcterms:modified>
</cp:coreProperties>
</file>